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4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3" r:id="rId5"/>
    <p:sldMasterId id="2147483677" r:id="rId6"/>
  </p:sldMasterIdLst>
  <p:notesMasterIdLst>
    <p:notesMasterId r:id="rId83"/>
  </p:notesMasterIdLst>
  <p:sldIdLst>
    <p:sldId id="2147470368" r:id="rId7"/>
    <p:sldId id="2147470402" r:id="rId8"/>
    <p:sldId id="2147470470" r:id="rId9"/>
    <p:sldId id="2147470271" r:id="rId10"/>
    <p:sldId id="2147470240" r:id="rId11"/>
    <p:sldId id="2147470253" r:id="rId12"/>
    <p:sldId id="2147470369" r:id="rId13"/>
    <p:sldId id="2147470370" r:id="rId14"/>
    <p:sldId id="2147470468" r:id="rId15"/>
    <p:sldId id="2147470372" r:id="rId16"/>
    <p:sldId id="2147470451" r:id="rId17"/>
    <p:sldId id="2147470374" r:id="rId18"/>
    <p:sldId id="2147470376" r:id="rId19"/>
    <p:sldId id="2147470449" r:id="rId20"/>
    <p:sldId id="2147470378" r:id="rId21"/>
    <p:sldId id="2147470379" r:id="rId22"/>
    <p:sldId id="2147470283" r:id="rId23"/>
    <p:sldId id="2147470450" r:id="rId24"/>
    <p:sldId id="2147470260" r:id="rId25"/>
    <p:sldId id="2147470328" r:id="rId26"/>
    <p:sldId id="2147470354" r:id="rId27"/>
    <p:sldId id="2147470455" r:id="rId28"/>
    <p:sldId id="2147470383" r:id="rId29"/>
    <p:sldId id="2147470452" r:id="rId30"/>
    <p:sldId id="2147470453" r:id="rId31"/>
    <p:sldId id="2147470386" r:id="rId32"/>
    <p:sldId id="2147470387" r:id="rId33"/>
    <p:sldId id="2147470388" r:id="rId34"/>
    <p:sldId id="2147470389" r:id="rId35"/>
    <p:sldId id="2147470390" r:id="rId36"/>
    <p:sldId id="2147470456" r:id="rId37"/>
    <p:sldId id="2147470454" r:id="rId38"/>
    <p:sldId id="2147470382" r:id="rId39"/>
    <p:sldId id="256" r:id="rId40"/>
    <p:sldId id="2147470437" r:id="rId41"/>
    <p:sldId id="2147470441" r:id="rId42"/>
    <p:sldId id="257" r:id="rId43"/>
    <p:sldId id="261" r:id="rId44"/>
    <p:sldId id="2147470439" r:id="rId45"/>
    <p:sldId id="2147470394" r:id="rId46"/>
    <p:sldId id="259" r:id="rId47"/>
    <p:sldId id="2147470438" r:id="rId48"/>
    <p:sldId id="2147470395" r:id="rId49"/>
    <p:sldId id="262" r:id="rId50"/>
    <p:sldId id="2147470442" r:id="rId51"/>
    <p:sldId id="2147470443" r:id="rId52"/>
    <p:sldId id="2147470434" r:id="rId53"/>
    <p:sldId id="2147470444" r:id="rId54"/>
    <p:sldId id="2147470445" r:id="rId55"/>
    <p:sldId id="2147470396" r:id="rId56"/>
    <p:sldId id="2147470397" r:id="rId57"/>
    <p:sldId id="2147470398" r:id="rId58"/>
    <p:sldId id="2147470426" r:id="rId59"/>
    <p:sldId id="2147470431" r:id="rId60"/>
    <p:sldId id="258" r:id="rId61"/>
    <p:sldId id="2147470404" r:id="rId62"/>
    <p:sldId id="2147470403" r:id="rId63"/>
    <p:sldId id="2147470412" r:id="rId64"/>
    <p:sldId id="2147470417" r:id="rId65"/>
    <p:sldId id="2147470428" r:id="rId66"/>
    <p:sldId id="2147470365" r:id="rId67"/>
    <p:sldId id="2147470362" r:id="rId68"/>
    <p:sldId id="2147470256" r:id="rId69"/>
    <p:sldId id="2147470447" r:id="rId70"/>
    <p:sldId id="2147470471" r:id="rId71"/>
    <p:sldId id="2147470457" r:id="rId72"/>
    <p:sldId id="2147470459" r:id="rId73"/>
    <p:sldId id="2147470432" r:id="rId74"/>
    <p:sldId id="2147470466" r:id="rId75"/>
    <p:sldId id="2147470401" r:id="rId76"/>
    <p:sldId id="2147470317" r:id="rId77"/>
    <p:sldId id="2147470469" r:id="rId78"/>
    <p:sldId id="2147470359" r:id="rId79"/>
    <p:sldId id="2147470360" r:id="rId80"/>
    <p:sldId id="2147470361" r:id="rId81"/>
    <p:sldId id="2147470252" r:id="rId82"/>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aETYO21246+RglxbENQSA==" hashData="S6jKYuxtWQmz2C/NKU2em/B5v8M3KkbjC4gISl3UOSYlWOdaQZwCanBr5kvpMbM4alBlp2YAkUev9gdSwwxuj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1BB"/>
    <a:srgbClr val="4EBAB8"/>
    <a:srgbClr val="4472C4"/>
    <a:srgbClr val="FF9933"/>
    <a:srgbClr val="7093D2"/>
    <a:srgbClr val="8A967E"/>
    <a:srgbClr val="FF66FF"/>
    <a:srgbClr val="E97132"/>
    <a:srgbClr val="FFC000"/>
    <a:srgbClr val="FFF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7" autoAdjust="0"/>
    <p:restoredTop sz="94648" autoAdjust="0"/>
  </p:normalViewPr>
  <p:slideViewPr>
    <p:cSldViewPr>
      <p:cViewPr varScale="1">
        <p:scale>
          <a:sx n="79" d="100"/>
          <a:sy n="79" d="100"/>
        </p:scale>
        <p:origin x="600" y="67"/>
      </p:cViewPr>
      <p:guideLst/>
    </p:cSldViewPr>
  </p:slideViewPr>
  <p:notesTextViewPr>
    <p:cViewPr>
      <p:scale>
        <a:sx n="1" d="1"/>
        <a:sy n="1" d="1"/>
      </p:scale>
      <p:origin x="0" y="0"/>
    </p:cViewPr>
  </p:notesTextViewPr>
  <p:sorterViewPr>
    <p:cViewPr>
      <p:scale>
        <a:sx n="20" d="100"/>
        <a:sy n="20" d="100"/>
      </p:scale>
      <p:origin x="0" y="0"/>
    </p:cViewPr>
  </p:sorterViewPr>
  <p:notesViewPr>
    <p:cSldViewPr>
      <p:cViewPr varScale="1">
        <p:scale>
          <a:sx n="57" d="100"/>
          <a:sy n="57" d="100"/>
        </p:scale>
        <p:origin x="3293"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https://nuskin-my.sharepoint.com/personal/tpham_nuskin_com/Documents/Project/&#65290;TRME/&#20870;&#12464;&#12521;&#12501;&#20316;&#25104;/&#12304;&#24481;&#32013;&#21697;&#12305;&#12487;&#12540;&#12479;&#12469;&#12540;&#12499;&#12473;&#65288;&#12471;&#12455;&#12452;&#12463;&#21830;&#21697;&#12398;&#22770;&#19978;&#25512;&#31227;&#65289;%20-%20&#12467;&#12500;&#12540;.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1" Type="http://schemas.openxmlformats.org/officeDocument/2006/relationships/oleObject" Target="https://nuskin-my.sharepoint.com/personal/tpham_nuskin_com/Documents/Project/&#65290;TRME/&#20870;&#12464;&#12521;&#12501;&#20316;&#25104;/&#12304;&#24481;&#32013;&#21697;&#12305;&#12487;&#12540;&#12479;&#12469;&#12540;&#12499;&#12473;&#65288;&#12471;&#12455;&#12452;&#12463;&#21830;&#21697;&#12398;&#22770;&#19978;&#25512;&#31227;&#65289;%20-%20&#12467;&#12500;&#12540;.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nuskin-my.sharepoint.com/personal/tpham_nuskin_com/Documents/Project/&#65290;TRME/&#20870;&#12464;&#12521;&#12501;&#20316;&#25104;/&#12304;&#24481;&#32013;&#21697;&#12305;&#12487;&#12540;&#12479;&#12469;&#12540;&#12499;&#12473;&#65288;&#12471;&#12455;&#12452;&#12463;&#21830;&#21697;&#12398;&#22770;&#19978;&#25512;&#31227;&#65289;%20-%20&#12467;&#12500;&#12540;.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'[【御納品】データサービス（シェイク商品の売上推移） - コピー.xlsx]2024 Check 0412'!$O$2</c:f>
              <c:strCache>
                <c:ptCount val="1"/>
                <c:pt idx="0">
                  <c:v>Sports</c:v>
                </c:pt>
              </c:strCache>
            </c:strRef>
          </c:tx>
          <c:spPr>
            <a:solidFill>
              <a:srgbClr val="FF9933"/>
            </a:solidFill>
          </c:spPr>
          <c:dPt>
            <c:idx val="0"/>
            <c:bubble3D val="0"/>
            <c:spPr>
              <a:solidFill>
                <a:srgbClr val="FF993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E37-427A-9F8F-8DAFD190584D}"/>
              </c:ext>
            </c:extLst>
          </c:dPt>
          <c:cat>
            <c:strRef>
              <c:f>'[【御納品】データサービス（シェイク商品の売上推移） - コピー.xlsx]2024 Check 0412'!$P$1</c:f>
              <c:strCache>
                <c:ptCount val="1"/>
                <c:pt idx="0">
                  <c:v>NSJ</c:v>
                </c:pt>
              </c:strCache>
            </c:strRef>
          </c:cat>
          <c:val>
            <c:numRef>
              <c:f>'[【御納品】データサービス（シェイク商品の売上推移） - コピー.xlsx]2024 Check 0412'!$P$2</c:f>
              <c:numCache>
                <c:formatCode>General</c:formatCode>
                <c:ptCount val="1"/>
                <c:pt idx="0">
                  <c:v>569</c:v>
                </c:pt>
              </c:numCache>
            </c:numRef>
          </c:val>
          <c:extLst>
            <c:ext xmlns:c16="http://schemas.microsoft.com/office/drawing/2014/chart" uri="{C3380CC4-5D6E-409C-BE32-E72D297353CC}">
              <c16:uniqueId val="{00000002-2E37-427A-9F8F-8DAFD190584D}"/>
            </c:ext>
          </c:extLst>
        </c:ser>
        <c:ser>
          <c:idx val="0"/>
          <c:order val="1"/>
          <c:tx>
            <c:strRef>
              <c:f>'[【御納品】データサービス（シェイク商品の売上推移） - コピー.xlsx]2024 Check 0412'!$O$2</c:f>
              <c:strCache>
                <c:ptCount val="1"/>
                <c:pt idx="0">
                  <c:v>Sports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2E37-427A-9F8F-8DAFD190584D}"/>
              </c:ext>
            </c:extLst>
          </c:dPt>
          <c:cat>
            <c:strRef>
              <c:f>'[【御納品】データサービス（シェイク商品の売上推移） - コピー.xlsx]2024 Check 0412'!$P$1</c:f>
              <c:strCache>
                <c:ptCount val="1"/>
                <c:pt idx="0">
                  <c:v>NSJ</c:v>
                </c:pt>
              </c:strCache>
            </c:strRef>
          </c:cat>
          <c:val>
            <c:numRef>
              <c:f>'[【御納品】データサービス（シェイク商品の売上推移） - コピー.xlsx]2024 Check 0412'!$P$2</c:f>
              <c:numCache>
                <c:formatCode>General</c:formatCode>
                <c:ptCount val="1"/>
                <c:pt idx="0">
                  <c:v>569</c:v>
                </c:pt>
              </c:numCache>
            </c:numRef>
          </c:val>
          <c:extLst>
            <c:ext xmlns:c16="http://schemas.microsoft.com/office/drawing/2014/chart" uri="{C3380CC4-5D6E-409C-BE32-E72D297353CC}">
              <c16:uniqueId val="{00000005-2E37-427A-9F8F-8DAFD19058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3E11-425E-8BA3-53FF1CDB4B4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3E11-425E-8BA3-53FF1CDB4B4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3E11-425E-8BA3-53FF1CDB4B4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3E11-425E-8BA3-53FF1CDB4B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1</c:v>
                </c:pt>
                <c:pt idx="3">
                  <c:v>1</c:v>
                </c:pt>
              </c:numCache>
            </c:numRef>
          </c:val>
          <c:extLst>
            <c:ext xmlns:c16="http://schemas.microsoft.com/office/drawing/2014/chart" uri="{C3380CC4-5D6E-409C-BE32-E72D297353CC}">
              <c16:uniqueId val="{00000008-3E11-425E-8BA3-53FF1CDB4B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965F-42C2-A8A8-C7E69B88FC1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965F-42C2-A8A8-C7E69B88FC1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965F-42C2-A8A8-C7E69B88FC1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965F-42C2-A8A8-C7E69B88FC1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0</c:v>
                </c:pt>
                <c:pt idx="1">
                  <c:v>1</c:v>
                </c:pt>
                <c:pt idx="2">
                  <c:v>1</c:v>
                </c:pt>
                <c:pt idx="3">
                  <c:v>1</c:v>
                </c:pt>
              </c:numCache>
            </c:numRef>
          </c:val>
          <c:extLst>
            <c:ext xmlns:c16="http://schemas.microsoft.com/office/drawing/2014/chart" uri="{C3380CC4-5D6E-409C-BE32-E72D297353CC}">
              <c16:uniqueId val="{00000008-965F-42C2-A8A8-C7E69B88FC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4EBAB8"/>
            </a:solidFill>
          </c:spPr>
          <c:dPt>
            <c:idx val="0"/>
            <c:bubble3D val="0"/>
            <c:spPr>
              <a:solidFill>
                <a:srgbClr val="4EBAB8"/>
              </a:solidFill>
              <a:ln w="19050">
                <a:solidFill>
                  <a:schemeClr val="lt1"/>
                </a:solidFill>
              </a:ln>
              <a:effectLst/>
            </c:spPr>
            <c:extLst>
              <c:ext xmlns:c16="http://schemas.microsoft.com/office/drawing/2014/chart" uri="{C3380CC4-5D6E-409C-BE32-E72D297353CC}">
                <c16:uniqueId val="{00000001-65F3-4B7B-B99C-C25F3E06EF2E}"/>
              </c:ext>
            </c:extLst>
          </c:dPt>
          <c:dPt>
            <c:idx val="1"/>
            <c:bubble3D val="0"/>
            <c:spPr>
              <a:solidFill>
                <a:srgbClr val="4EBAB8"/>
              </a:solidFill>
              <a:ln w="19050">
                <a:solidFill>
                  <a:schemeClr val="lt1"/>
                </a:solidFill>
              </a:ln>
              <a:effectLst/>
            </c:spPr>
            <c:extLst>
              <c:ext xmlns:c16="http://schemas.microsoft.com/office/drawing/2014/chart" uri="{C3380CC4-5D6E-409C-BE32-E72D297353CC}">
                <c16:uniqueId val="{00000003-65F3-4B7B-B99C-C25F3E06EF2E}"/>
              </c:ext>
            </c:extLst>
          </c:dPt>
          <c:dPt>
            <c:idx val="2"/>
            <c:bubble3D val="0"/>
            <c:spPr>
              <a:solidFill>
                <a:srgbClr val="B4E2E1"/>
              </a:solidFill>
              <a:ln w="19050">
                <a:solidFill>
                  <a:schemeClr val="lt1"/>
                </a:solidFill>
              </a:ln>
              <a:effectLst/>
            </c:spPr>
            <c:extLst>
              <c:ext xmlns:c16="http://schemas.microsoft.com/office/drawing/2014/chart" uri="{C3380CC4-5D6E-409C-BE32-E72D297353CC}">
                <c16:uniqueId val="{00000001-2CB6-4DC3-8D9A-22ED8BBA37E0}"/>
              </c:ext>
            </c:extLst>
          </c:dPt>
          <c:dPt>
            <c:idx val="3"/>
            <c:bubble3D val="0"/>
            <c:spPr>
              <a:solidFill>
                <a:srgbClr val="4EBAB8"/>
              </a:solidFill>
              <a:ln w="19050">
                <a:solidFill>
                  <a:schemeClr val="lt1"/>
                </a:solidFill>
              </a:ln>
              <a:effectLst/>
            </c:spPr>
            <c:extLst>
              <c:ext xmlns:c16="http://schemas.microsoft.com/office/drawing/2014/chart" uri="{C3380CC4-5D6E-409C-BE32-E72D297353CC}">
                <c16:uniqueId val="{00000007-65F3-4B7B-B99C-C25F3E06EF2E}"/>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0</c:v>
                </c:pt>
                <c:pt idx="1">
                  <c:v>0</c:v>
                </c:pt>
                <c:pt idx="2">
                  <c:v>1</c:v>
                </c:pt>
                <c:pt idx="3">
                  <c:v>1</c:v>
                </c:pt>
              </c:numCache>
            </c:numRef>
          </c:val>
          <c:extLst>
            <c:ext xmlns:c16="http://schemas.microsoft.com/office/drawing/2014/chart" uri="{C3380CC4-5D6E-409C-BE32-E72D297353CC}">
              <c16:uniqueId val="{00000000-2CB6-4DC3-8D9A-22ED8BBA37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rgbClr val="B4E2E1"/>
              </a:solidFill>
              <a:ln w="19050">
                <a:solidFill>
                  <a:schemeClr val="lt1"/>
                </a:solidFill>
              </a:ln>
              <a:effectLst/>
            </c:spPr>
            <c:extLst>
              <c:ext xmlns:c16="http://schemas.microsoft.com/office/drawing/2014/chart" uri="{C3380CC4-5D6E-409C-BE32-E72D297353CC}">
                <c16:uniqueId val="{00000001-F5ED-4373-B870-10B3260D5CA6}"/>
              </c:ext>
            </c:extLst>
          </c:dPt>
          <c:dPt>
            <c:idx val="1"/>
            <c:bubble3D val="0"/>
            <c:spPr>
              <a:solidFill>
                <a:srgbClr val="B4E2E1"/>
              </a:solidFill>
              <a:ln w="19050">
                <a:solidFill>
                  <a:schemeClr val="lt1"/>
                </a:solidFill>
              </a:ln>
              <a:effectLst/>
            </c:spPr>
            <c:extLst>
              <c:ext xmlns:c16="http://schemas.microsoft.com/office/drawing/2014/chart" uri="{C3380CC4-5D6E-409C-BE32-E72D297353CC}">
                <c16:uniqueId val="{00000003-F5ED-4373-B870-10B3260D5CA6}"/>
              </c:ext>
            </c:extLst>
          </c:dPt>
          <c:dPt>
            <c:idx val="2"/>
            <c:bubble3D val="0"/>
            <c:spPr>
              <a:solidFill>
                <a:schemeClr val="bg1"/>
              </a:solidFill>
              <a:ln w="19050">
                <a:solidFill>
                  <a:schemeClr val="bg1">
                    <a:lumMod val="85000"/>
                  </a:schemeClr>
                </a:solidFill>
              </a:ln>
              <a:effectLst/>
            </c:spPr>
            <c:extLst>
              <c:ext xmlns:c16="http://schemas.microsoft.com/office/drawing/2014/chart" uri="{C3380CC4-5D6E-409C-BE32-E72D297353CC}">
                <c16:uniqueId val="{00000005-F5ED-4373-B870-10B3260D5CA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F5ED-4373-B870-10B3260D5CA6}"/>
              </c:ext>
            </c:extLst>
          </c:dPt>
          <c:dPt>
            <c:idx val="4"/>
            <c:bubble3D val="0"/>
            <c:spPr>
              <a:solidFill>
                <a:srgbClr val="4EBAB8"/>
              </a:solidFill>
              <a:ln w="19050">
                <a:solidFill>
                  <a:schemeClr val="lt1"/>
                </a:solidFill>
              </a:ln>
              <a:effectLst/>
            </c:spPr>
            <c:extLst>
              <c:ext xmlns:c16="http://schemas.microsoft.com/office/drawing/2014/chart" uri="{C3380CC4-5D6E-409C-BE32-E72D297353CC}">
                <c16:uniqueId val="{00000009-F5ED-4373-B870-10B3260D5CA6}"/>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5</c:v>
                </c:pt>
                <c:pt idx="1">
                  <c:v>5</c:v>
                </c:pt>
                <c:pt idx="2">
                  <c:v>5</c:v>
                </c:pt>
                <c:pt idx="3">
                  <c:v>5</c:v>
                </c:pt>
                <c:pt idx="4">
                  <c:v>5</c:v>
                </c:pt>
              </c:numCache>
            </c:numRef>
          </c:val>
          <c:extLst>
            <c:ext xmlns:c16="http://schemas.microsoft.com/office/drawing/2014/chart" uri="{C3380CC4-5D6E-409C-BE32-E72D297353CC}">
              <c16:uniqueId val="{0000000A-F5ED-4373-B870-10B3260D5C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'[【御納品】データサービス（シェイク商品の売上推移） - コピー.xlsx]2024 Check 0412'!$S$1</c:f>
              <c:strCache>
                <c:ptCount val="1"/>
                <c:pt idx="0">
                  <c:v>Shaklee</c:v>
                </c:pt>
              </c:strCache>
            </c:strRef>
          </c:tx>
          <c:dPt>
            <c:idx val="0"/>
            <c:bubble3D val="0"/>
            <c:spPr>
              <a:solidFill>
                <a:srgbClr val="FF9933"/>
              </a:solidFill>
            </c:spPr>
            <c:extLst>
              <c:ext xmlns:c16="http://schemas.microsoft.com/office/drawing/2014/chart" uri="{C3380CC4-5D6E-409C-BE32-E72D297353CC}">
                <c16:uniqueId val="{00000001-778E-4430-86BB-DEACE8A9626D}"/>
              </c:ext>
            </c:extLst>
          </c:dPt>
          <c:dPt>
            <c:idx val="1"/>
            <c:bubble3D val="0"/>
            <c:spPr>
              <a:solidFill>
                <a:schemeClr val="accent6">
                  <a:lumMod val="60000"/>
                  <a:lumOff val="40000"/>
                </a:schemeClr>
              </a:solidFill>
            </c:spPr>
            <c:extLst>
              <c:ext xmlns:c16="http://schemas.microsoft.com/office/drawing/2014/chart" uri="{C3380CC4-5D6E-409C-BE32-E72D297353CC}">
                <c16:uniqueId val="{00000003-778E-4430-86BB-DEACE8A9626D}"/>
              </c:ext>
            </c:extLst>
          </c:dPt>
          <c:cat>
            <c:strRef>
              <c:f>'[【御納品】データサービス（シェイク商品の売上推移） - コピー.xlsx]2024 Check 0412'!$R$2:$R$3</c:f>
              <c:strCache>
                <c:ptCount val="2"/>
                <c:pt idx="0">
                  <c:v>Sports</c:v>
                </c:pt>
                <c:pt idx="1">
                  <c:v>Basic</c:v>
                </c:pt>
              </c:strCache>
            </c:strRef>
          </c:cat>
          <c:val>
            <c:numRef>
              <c:f>'[【御納品】データサービス（シェイク商品の売上推移） - コピー.xlsx]2024 Check 0412'!$S$2:$S$3</c:f>
              <c:numCache>
                <c:formatCode>General</c:formatCode>
                <c:ptCount val="2"/>
                <c:pt idx="0">
                  <c:v>10</c:v>
                </c:pt>
                <c:pt idx="1">
                  <c:v>2900</c:v>
                </c:pt>
              </c:numCache>
            </c:numRef>
          </c:val>
          <c:extLst>
            <c:ext xmlns:c16="http://schemas.microsoft.com/office/drawing/2014/chart" uri="{C3380CC4-5D6E-409C-BE32-E72D297353CC}">
              <c16:uniqueId val="{00000004-778E-4430-86BB-DEACE8A9626D}"/>
            </c:ext>
          </c:extLst>
        </c:ser>
        <c:ser>
          <c:idx val="0"/>
          <c:order val="1"/>
          <c:tx>
            <c:strRef>
              <c:f>'[【御納品】データサービス（シェイク商品の売上推移） - コピー.xlsx]2024 Check 0412'!$S$1</c:f>
              <c:strCache>
                <c:ptCount val="1"/>
                <c:pt idx="0">
                  <c:v>Shaklee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778E-4430-86BB-DEACE8A962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778E-4430-86BB-DEACE8A9626D}"/>
              </c:ext>
            </c:extLst>
          </c:dPt>
          <c:cat>
            <c:strRef>
              <c:f>'[【御納品】データサービス（シェイク商品の売上推移） - コピー.xlsx]2024 Check 0412'!$R$2:$R$3</c:f>
              <c:strCache>
                <c:ptCount val="2"/>
                <c:pt idx="0">
                  <c:v>Sports</c:v>
                </c:pt>
                <c:pt idx="1">
                  <c:v>Basic</c:v>
                </c:pt>
              </c:strCache>
            </c:strRef>
          </c:cat>
          <c:val>
            <c:numRef>
              <c:f>'[【御納品】データサービス（シェイク商品の売上推移） - コピー.xlsx]2024 Check 0412'!$S$2:$S$3</c:f>
              <c:numCache>
                <c:formatCode>General</c:formatCode>
                <c:ptCount val="2"/>
                <c:pt idx="0">
                  <c:v>10</c:v>
                </c:pt>
                <c:pt idx="1">
                  <c:v>2900</c:v>
                </c:pt>
              </c:numCache>
            </c:numRef>
          </c:val>
          <c:extLst>
            <c:ext xmlns:c16="http://schemas.microsoft.com/office/drawing/2014/chart" uri="{C3380CC4-5D6E-409C-BE32-E72D297353CC}">
              <c16:uniqueId val="{00000009-778E-4430-86BB-DEACE8A9626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'[【御納品】データサービス（シェイク商品の売上推移） - コピー.xlsx]2024 Check 0412'!$V$1</c:f>
              <c:strCache>
                <c:ptCount val="1"/>
                <c:pt idx="0">
                  <c:v>Amway</c:v>
                </c:pt>
              </c:strCache>
            </c:strRef>
          </c:tx>
          <c:spPr>
            <a:ln>
              <a:solidFill>
                <a:srgbClr val="FFC000"/>
              </a:solidFill>
            </a:ln>
          </c:spPr>
          <c:dPt>
            <c:idx val="0"/>
            <c:bubble3D val="0"/>
            <c:spPr>
              <a:solidFill>
                <a:srgbClr val="FF9933"/>
              </a:solidFill>
              <a:ln w="19050">
                <a:solidFill>
                  <a:srgbClr val="FFC000"/>
                </a:solidFill>
              </a:ln>
              <a:effectLst/>
            </c:spPr>
            <c:extLst>
              <c:ext xmlns:c16="http://schemas.microsoft.com/office/drawing/2014/chart" uri="{C3380CC4-5D6E-409C-BE32-E72D297353CC}">
                <c16:uniqueId val="{00000001-F62F-4643-AB07-DF325037E729}"/>
              </c:ext>
            </c:extLst>
          </c:dPt>
          <c:dPt>
            <c:idx val="1"/>
            <c:bubble3D val="0"/>
            <c:spPr>
              <a:solidFill>
                <a:schemeClr val="accent6">
                  <a:lumMod val="60000"/>
                  <a:lumOff val="40000"/>
                </a:schemeClr>
              </a:solidFill>
              <a:ln w="19050">
                <a:solidFill>
                  <a:schemeClr val="accent6">
                    <a:lumMod val="60000"/>
                    <a:lumOff val="40000"/>
                  </a:schemeClr>
                </a:solidFill>
              </a:ln>
              <a:effectLst/>
            </c:spPr>
            <c:extLst>
              <c:ext xmlns:c16="http://schemas.microsoft.com/office/drawing/2014/chart" uri="{C3380CC4-5D6E-409C-BE32-E72D297353CC}">
                <c16:uniqueId val="{00000003-F62F-4643-AB07-DF325037E729}"/>
              </c:ext>
            </c:extLst>
          </c:dPt>
          <c:cat>
            <c:strRef>
              <c:f>'[【御納品】データサービス（シェイク商品の売上推移） - コピー.xlsx]2024 Check 0412'!$U$2:$U$3</c:f>
              <c:strCache>
                <c:ptCount val="2"/>
                <c:pt idx="0">
                  <c:v>Sports</c:v>
                </c:pt>
                <c:pt idx="1">
                  <c:v>Basic</c:v>
                </c:pt>
              </c:strCache>
            </c:strRef>
          </c:cat>
          <c:val>
            <c:numRef>
              <c:f>'[【御納品】データサービス（シェイク商品の売上推移） - コピー.xlsx]2024 Check 0412'!$V$2:$V$3</c:f>
              <c:numCache>
                <c:formatCode>General</c:formatCode>
                <c:ptCount val="2"/>
                <c:pt idx="0">
                  <c:v>300</c:v>
                </c:pt>
                <c:pt idx="1">
                  <c:v>5260</c:v>
                </c:pt>
              </c:numCache>
            </c:numRef>
          </c:val>
          <c:extLst>
            <c:ext xmlns:c16="http://schemas.microsoft.com/office/drawing/2014/chart" uri="{C3380CC4-5D6E-409C-BE32-E72D297353CC}">
              <c16:uniqueId val="{00000004-F62F-4643-AB07-DF325037E7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rgbClr val="00B0F0"/>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rgbClr val="00B0F0"/>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rgbClr val="00B0F0"/>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rgbClr val="00B0F0"/>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spPr>
            <a:solidFill>
              <a:schemeClr val="bg1">
                <a:lumMod val="85000"/>
              </a:schemeClr>
            </a:solidFill>
          </c:spPr>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rgbClr val="00B0F0"/>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a:solidFill>
                <a:schemeClr val="bg1"/>
              </a:solidFill>
            </a:ln>
          </c:spPr>
          <c:dPt>
            <c:idx val="0"/>
            <c:bubble3D val="0"/>
            <c:spPr>
              <a:solidFill>
                <a:srgbClr val="B4E2E1"/>
              </a:solidFill>
              <a:ln w="19050">
                <a:solidFill>
                  <a:schemeClr val="bg1"/>
                </a:solidFill>
              </a:ln>
              <a:effectLst/>
            </c:spPr>
            <c:extLst>
              <c:ext xmlns:c16="http://schemas.microsoft.com/office/drawing/2014/chart" uri="{C3380CC4-5D6E-409C-BE32-E72D297353CC}">
                <c16:uniqueId val="{00000003-7B24-445C-BA9C-82769464D2F3}"/>
              </c:ext>
            </c:extLst>
          </c:dPt>
          <c:dPt>
            <c:idx val="1"/>
            <c:bubble3D val="0"/>
            <c:spPr>
              <a:solidFill>
                <a:srgbClr val="B4E2E1"/>
              </a:solidFill>
              <a:ln w="19050">
                <a:solidFill>
                  <a:schemeClr val="bg1"/>
                </a:solidFill>
              </a:ln>
              <a:effectLst/>
            </c:spPr>
            <c:extLst>
              <c:ext xmlns:c16="http://schemas.microsoft.com/office/drawing/2014/chart" uri="{C3380CC4-5D6E-409C-BE32-E72D297353CC}">
                <c16:uniqueId val="{00000004-7B24-445C-BA9C-82769464D2F3}"/>
              </c:ext>
            </c:extLst>
          </c:dPt>
          <c:dPt>
            <c:idx val="2"/>
            <c:bubble3D val="0"/>
            <c:spPr>
              <a:solidFill>
                <a:schemeClr val="bg1"/>
              </a:solidFill>
              <a:ln w="19050">
                <a:solidFill>
                  <a:schemeClr val="bg1"/>
                </a:solidFill>
              </a:ln>
              <a:effectLst/>
            </c:spPr>
            <c:extLst>
              <c:ext xmlns:c16="http://schemas.microsoft.com/office/drawing/2014/chart" uri="{C3380CC4-5D6E-409C-BE32-E72D297353CC}">
                <c16:uniqueId val="{00000002-7B24-445C-BA9C-82769464D2F3}"/>
              </c:ext>
            </c:extLst>
          </c:dPt>
          <c:dPt>
            <c:idx val="3"/>
            <c:bubble3D val="0"/>
            <c:spPr>
              <a:solidFill>
                <a:schemeClr val="bg1">
                  <a:lumMod val="85000"/>
                </a:schemeClr>
              </a:solidFill>
              <a:ln w="19050">
                <a:solidFill>
                  <a:schemeClr val="bg1"/>
                </a:solidFill>
              </a:ln>
              <a:effectLst/>
            </c:spPr>
            <c:extLst>
              <c:ext xmlns:c16="http://schemas.microsoft.com/office/drawing/2014/chart" uri="{C3380CC4-5D6E-409C-BE32-E72D297353CC}">
                <c16:uniqueId val="{00000001-7B24-445C-BA9C-82769464D2F3}"/>
              </c:ext>
            </c:extLst>
          </c:dPt>
          <c:dPt>
            <c:idx val="4"/>
            <c:bubble3D val="0"/>
            <c:spPr>
              <a:solidFill>
                <a:srgbClr val="4EBAB8"/>
              </a:solidFill>
              <a:ln w="19050">
                <a:solidFill>
                  <a:schemeClr val="bg1"/>
                </a:solidFill>
              </a:ln>
              <a:effectLst/>
            </c:spPr>
            <c:extLst>
              <c:ext xmlns:c16="http://schemas.microsoft.com/office/drawing/2014/chart" uri="{C3380CC4-5D6E-409C-BE32-E72D297353CC}">
                <c16:uniqueId val="{00000009-E5AB-46F1-8DF2-19956FBE8F71}"/>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5</c:v>
                </c:pt>
                <c:pt idx="1">
                  <c:v>5</c:v>
                </c:pt>
                <c:pt idx="2">
                  <c:v>5</c:v>
                </c:pt>
                <c:pt idx="3">
                  <c:v>5</c:v>
                </c:pt>
                <c:pt idx="4">
                  <c:v>5</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3E11-425E-8BA3-53FF1CDB4B4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3E11-425E-8BA3-53FF1CDB4B4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3E11-425E-8BA3-53FF1CDB4B4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3E11-425E-8BA3-53FF1CDB4B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1</c:v>
                </c:pt>
                <c:pt idx="2">
                  <c:v>1</c:v>
                </c:pt>
                <c:pt idx="3">
                  <c:v>1</c:v>
                </c:pt>
              </c:numCache>
            </c:numRef>
          </c:val>
          <c:extLst>
            <c:ext xmlns:c16="http://schemas.microsoft.com/office/drawing/2014/chart" uri="{C3380CC4-5D6E-409C-BE32-E72D297353CC}">
              <c16:uniqueId val="{00000008-3E11-425E-8BA3-53FF1CDB4B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98.png"/></Relationships>
</file>

<file path=ppt/drawings/drawing1.xml><?xml version="1.0" encoding="utf-8"?>
<c:userShapes xmlns:c="http://schemas.openxmlformats.org/drawingml/2006/chart">
  <cdr:relSizeAnchor xmlns:cdr="http://schemas.openxmlformats.org/drawingml/2006/chartDrawing">
    <cdr:from>
      <cdr:x>0.60029</cdr:x>
      <cdr:y>0.20395</cdr:y>
    </cdr:from>
    <cdr:to>
      <cdr:x>0.68708</cdr:x>
      <cdr:y>0.48971</cdr:y>
    </cdr:to>
    <cdr:pic>
      <cdr:nvPicPr>
        <cdr:cNvPr id="2" name="図 1" descr="白黒の写真にテキストが書いてあるボトル&#10;&#10;中程度の精度で自動的に生成された説明">
          <a:extLst xmlns:a="http://schemas.openxmlformats.org/drawingml/2006/main">
            <a:ext uri="{FF2B5EF4-FFF2-40B4-BE49-F238E27FC236}">
              <a16:creationId xmlns:a16="http://schemas.microsoft.com/office/drawing/2014/main" id="{6B74634D-0C53-A276-C535-23393A39BD02}"/>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33469" t="2750" r="31632" b="4011"/>
        <a:stretch xmlns:a="http://schemas.openxmlformats.org/drawingml/2006/main"/>
      </cdr:blipFill>
      <cdr:spPr>
        <a:xfrm xmlns:a="http://schemas.openxmlformats.org/drawingml/2006/main">
          <a:off x="3013141" y="750173"/>
          <a:ext cx="435643" cy="105108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3" y="0"/>
            <a:ext cx="3076364" cy="513508"/>
          </a:xfrm>
          <a:prstGeom prst="rect">
            <a:avLst/>
          </a:prstGeom>
        </p:spPr>
        <p:txBody>
          <a:bodyPr vert="horz" lIns="95491" tIns="47745" rIns="95491" bIns="47745" rtlCol="0"/>
          <a:lstStyle>
            <a:lvl1pPr algn="r">
              <a:defRPr sz="1300"/>
            </a:lvl1pPr>
          </a:lstStyle>
          <a:p>
            <a:fld id="{EE88336E-0531-4B8F-9951-629795EB07D2}" type="datetimeFigureOut">
              <a:rPr kumimoji="1" lang="ja-JP" altLang="en-US" smtClean="0"/>
              <a:t>2024/8/23</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09930" y="4925409"/>
            <a:ext cx="5679440" cy="4029879"/>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8"/>
            <a:ext cx="3076364" cy="513507"/>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3" y="9721108"/>
            <a:ext cx="3076364" cy="513507"/>
          </a:xfrm>
          <a:prstGeom prst="rect">
            <a:avLst/>
          </a:prstGeom>
        </p:spPr>
        <p:txBody>
          <a:bodyPr vert="horz" lIns="95491" tIns="47745" rIns="95491" bIns="47745" rtlCol="0" anchor="b"/>
          <a:lstStyle>
            <a:lvl1pPr algn="r">
              <a:defRPr sz="1300"/>
            </a:lvl1pPr>
          </a:lstStyle>
          <a:p>
            <a:fld id="{F4BB343E-C2D0-4F9E-9629-F38ED15FDF16}" type="slidenum">
              <a:rPr kumimoji="1" lang="ja-JP" altLang="en-US" smtClean="0"/>
              <a:t>‹#›</a:t>
            </a:fld>
            <a:endParaRPr kumimoji="1" lang="ja-JP" altLang="en-US"/>
          </a:p>
        </p:txBody>
      </p:sp>
    </p:spTree>
    <p:extLst>
      <p:ext uri="{BB962C8B-B14F-4D97-AF65-F5344CB8AC3E}">
        <p14:creationId xmlns:p14="http://schemas.microsoft.com/office/powerpoint/2010/main" val="15653184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4908">
              <a:defRPr/>
            </a:pPr>
            <a:fld id="{0513265B-E26F-AF49-9D6D-01B6B5D7F3BE}" type="slidenum">
              <a:rPr kumimoji="0" lang="en-US">
                <a:solidFill>
                  <a:prstClr val="black"/>
                </a:solidFill>
                <a:latin typeface="Calibri" panose="020F0502020204030204"/>
              </a:rPr>
              <a:pPr defTabSz="954908">
                <a:defRPr/>
              </a:pPr>
              <a:t>1</a:t>
            </a:fld>
            <a:endParaRPr kumimoji="0" lang="en-US">
              <a:solidFill>
                <a:prstClr val="black"/>
              </a:solidFill>
              <a:latin typeface="Calibri" panose="020F0502020204030204"/>
            </a:endParaRPr>
          </a:p>
        </p:txBody>
      </p:sp>
    </p:spTree>
    <p:extLst>
      <p:ext uri="{BB962C8B-B14F-4D97-AF65-F5344CB8AC3E}">
        <p14:creationId xmlns:p14="http://schemas.microsoft.com/office/powerpoint/2010/main" val="50604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が着目する「</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大栄養素」の中で一番重要なのは「タンパク質」。</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筋肉だけでなく、髪、皮膚、爪、内臓などの臓器もタンパク質からできている。</a:t>
            </a:r>
            <a:endParaRPr kumimoji="1" lang="en-US" altLang="ja-JP"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10</a:t>
            </a:fld>
            <a:endParaRPr kumimoji="1" lang="ja-JP" altLang="en-US"/>
          </a:p>
        </p:txBody>
      </p:sp>
    </p:spTree>
    <p:extLst>
      <p:ext uri="{BB962C8B-B14F-4D97-AF65-F5344CB8AC3E}">
        <p14:creationId xmlns:p14="http://schemas.microsoft.com/office/powerpoint/2010/main" val="146885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のターゲットを年齢、性別を軸に展開したイメージ図。</a:t>
            </a:r>
            <a:endParaRPr kumimoji="1" lang="en-US" altLang="ja-JP" dirty="0">
              <a:latin typeface="Noto Sans JP Light" panose="020B0300000000000000" pitchFamily="34" charset="-128"/>
              <a:ea typeface="Noto Sans JP Light" panose="020B0300000000000000" pitchFamily="34" charset="-128"/>
            </a:endParaRPr>
          </a:p>
          <a:p>
            <a:r>
              <a:rPr kumimoji="1" lang="en-US" altLang="ja-JP" dirty="0">
                <a:latin typeface="Noto Sans JP Light" panose="020B0300000000000000" pitchFamily="34" charset="-128"/>
                <a:ea typeface="Noto Sans JP Light" panose="020B0300000000000000" pitchFamily="34" charset="-128"/>
              </a:rPr>
              <a:t>TR90</a:t>
            </a:r>
            <a:r>
              <a:rPr kumimoji="1" lang="ja-JP" altLang="en-US" dirty="0">
                <a:latin typeface="Noto Sans JP Light" panose="020B0300000000000000" pitchFamily="34" charset="-128"/>
                <a:ea typeface="Noto Sans JP Light" panose="020B0300000000000000" pitchFamily="34" charset="-128"/>
              </a:rPr>
              <a:t>の愛用者をカバーしつつ、幅広いターゲットのニーズに合った製品である</a:t>
            </a: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は、より多くの人とつながることができる製品。</a:t>
            </a:r>
          </a:p>
          <a:p>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11</a:t>
            </a:fld>
            <a:endParaRPr kumimoji="1" lang="ja-JP" altLang="en-US"/>
          </a:p>
        </p:txBody>
      </p:sp>
    </p:spTree>
    <p:extLst>
      <p:ext uri="{BB962C8B-B14F-4D97-AF65-F5344CB8AC3E}">
        <p14:creationId xmlns:p14="http://schemas.microsoft.com/office/powerpoint/2010/main" val="4105135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12</a:t>
            </a:fld>
            <a:endParaRPr kumimoji="1" lang="ja-JP" altLang="en-US"/>
          </a:p>
        </p:txBody>
      </p:sp>
    </p:spTree>
    <p:extLst>
      <p:ext uri="{BB962C8B-B14F-4D97-AF65-F5344CB8AC3E}">
        <p14:creationId xmlns:p14="http://schemas.microsoft.com/office/powerpoint/2010/main" val="397293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sz="1700"/>
          </a:p>
        </p:txBody>
      </p:sp>
      <p:sp>
        <p:nvSpPr>
          <p:cNvPr id="4" name="Slide Number Placeholder 3"/>
          <p:cNvSpPr>
            <a:spLocks noGrp="1"/>
          </p:cNvSpPr>
          <p:nvPr>
            <p:ph type="sldNum" sz="quarter" idx="5"/>
          </p:nvPr>
        </p:nvSpPr>
        <p:spPr/>
        <p:txBody>
          <a:bodyPr/>
          <a:lstStyle/>
          <a:p>
            <a:pPr defTabSz="954908">
              <a:defRPr/>
            </a:pPr>
            <a:fld id="{6C95A841-7536-ED4B-9848-C14C57BBF34C}" type="slidenum">
              <a:rPr lang="en-US">
                <a:solidFill>
                  <a:prstClr val="black"/>
                </a:solidFill>
                <a:latin typeface="游ゴシック" panose="020F0502020204030204"/>
              </a:rPr>
              <a:pPr defTabSz="954908">
                <a:defRPr/>
              </a:pPr>
              <a:t>13</a:t>
            </a:fld>
            <a:endParaRPr lang="en-US">
              <a:solidFill>
                <a:prstClr val="black"/>
              </a:solidFill>
              <a:latin typeface="游ゴシック" panose="020F0502020204030204"/>
            </a:endParaRPr>
          </a:p>
        </p:txBody>
      </p:sp>
    </p:spTree>
    <p:extLst>
      <p:ext uri="{BB962C8B-B14F-4D97-AF65-F5344CB8AC3E}">
        <p14:creationId xmlns:p14="http://schemas.microsoft.com/office/powerpoint/2010/main" val="421820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a:p>
        </p:txBody>
      </p:sp>
      <p:sp>
        <p:nvSpPr>
          <p:cNvPr id="4" name="Slide Number Placeholder 3"/>
          <p:cNvSpPr>
            <a:spLocks noGrp="1"/>
          </p:cNvSpPr>
          <p:nvPr>
            <p:ph type="sldNum" sz="quarter" idx="5"/>
          </p:nvPr>
        </p:nvSpPr>
        <p:spPr/>
        <p:txBody>
          <a:bodyPr/>
          <a:lstStyle/>
          <a:p>
            <a:pPr defTabSz="954908">
              <a:defRPr/>
            </a:pPr>
            <a:fld id="{6C95A841-7536-ED4B-9848-C14C57BBF34C}" type="slidenum">
              <a:rPr lang="en-US">
                <a:solidFill>
                  <a:prstClr val="black"/>
                </a:solidFill>
                <a:latin typeface="游ゴシック" panose="020F0502020204030204"/>
              </a:rPr>
              <a:pPr defTabSz="954908">
                <a:defRPr/>
              </a:pPr>
              <a:t>14</a:t>
            </a:fld>
            <a:endParaRPr lang="en-US">
              <a:solidFill>
                <a:prstClr val="black"/>
              </a:solidFill>
              <a:latin typeface="游ゴシック" panose="020F0502020204030204"/>
            </a:endParaRPr>
          </a:p>
        </p:txBody>
      </p:sp>
    </p:spTree>
    <p:extLst>
      <p:ext uri="{BB962C8B-B14F-4D97-AF65-F5344CB8AC3E}">
        <p14:creationId xmlns:p14="http://schemas.microsoft.com/office/powerpoint/2010/main" val="2201629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15</a:t>
            </a:fld>
            <a:endParaRPr kumimoji="1" lang="ja-JP" altLang="en-US"/>
          </a:p>
        </p:txBody>
      </p:sp>
    </p:spTree>
    <p:extLst>
      <p:ext uri="{BB962C8B-B14F-4D97-AF65-F5344CB8AC3E}">
        <p14:creationId xmlns:p14="http://schemas.microsoft.com/office/powerpoint/2010/main" val="219293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は、必要なものを自分のカラダに投資して、時々見直す。</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カラダは自分で経営する時代へ。</a:t>
            </a:r>
            <a:endParaRPr kumimoji="1" lang="en-US" altLang="ja-JP"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16</a:t>
            </a:fld>
            <a:endParaRPr kumimoji="1" lang="ja-JP" altLang="en-US"/>
          </a:p>
        </p:txBody>
      </p:sp>
    </p:spTree>
    <p:extLst>
      <p:ext uri="{BB962C8B-B14F-4D97-AF65-F5344CB8AC3E}">
        <p14:creationId xmlns:p14="http://schemas.microsoft.com/office/powerpoint/2010/main" val="3996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17</a:t>
            </a:fld>
            <a:endParaRPr kumimoji="1" lang="ja-JP" altLang="en-US"/>
          </a:p>
        </p:txBody>
      </p:sp>
    </p:spTree>
    <p:extLst>
      <p:ext uri="{BB962C8B-B14F-4D97-AF65-F5344CB8AC3E}">
        <p14:creationId xmlns:p14="http://schemas.microsoft.com/office/powerpoint/2010/main" val="291566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200" dirty="0">
                <a:latin typeface="Noto Sans JP Light" panose="020B0300000000000000" pitchFamily="34" charset="-128"/>
                <a:ea typeface="Noto Sans JP Light" panose="020B0300000000000000" pitchFamily="34" charset="-128"/>
              </a:rPr>
              <a:t>ニュースキン </a:t>
            </a:r>
            <a:r>
              <a:rPr lang="en-US" altLang="ja-JP" sz="1200" dirty="0">
                <a:latin typeface="Noto Sans JP Light" panose="020B0300000000000000" pitchFamily="34" charset="-128"/>
                <a:ea typeface="Noto Sans JP Light" panose="020B0300000000000000" pitchFamily="34" charset="-128"/>
              </a:rPr>
              <a:t>TR90</a:t>
            </a:r>
            <a:r>
              <a:rPr lang="ja-JP" altLang="en-US" sz="1200" dirty="0">
                <a:latin typeface="Noto Sans JP Light" panose="020B0300000000000000" pitchFamily="34" charset="-128"/>
                <a:ea typeface="Noto Sans JP Light" panose="020B0300000000000000" pitchFamily="34" charset="-128"/>
              </a:rPr>
              <a:t> シェイクが、ダイレクト セリング市場におけるプロテイン製品の売上比較</a:t>
            </a:r>
            <a:r>
              <a:rPr lang="ja-JP" altLang="en-US" sz="1200" dirty="0">
                <a:solidFill>
                  <a:prstClr val="black"/>
                </a:solidFill>
                <a:latin typeface="Noto Sans JP Light" panose="020B0300000000000000" pitchFamily="34" charset="-128"/>
                <a:ea typeface="Noto Sans JP Light" panose="020B0300000000000000" pitchFamily="34" charset="-128"/>
              </a:rPr>
              <a:t>でどのような位置にあるかを示した円グラフ</a:t>
            </a:r>
            <a:r>
              <a:rPr lang="ja-JP" altLang="en-US" sz="1200" dirty="0">
                <a:latin typeface="Noto Sans JP Light" panose="020B0300000000000000" pitchFamily="34" charset="-128"/>
                <a:ea typeface="Noto Sans JP Light" panose="020B0300000000000000" pitchFamily="34" charset="-128"/>
              </a:rPr>
              <a:t>。</a:t>
            </a:r>
            <a:endParaRPr lang="en-US" altLang="ja-JP" sz="1200" dirty="0">
              <a:latin typeface="Noto Sans JP Light" panose="020B0300000000000000" pitchFamily="34" charset="-128"/>
              <a:ea typeface="Noto Sans JP Light" panose="020B0300000000000000" pitchFamily="34" charset="-128"/>
            </a:endParaRPr>
          </a:p>
          <a:p>
            <a:endParaRPr kumimoji="1" lang="ja-JP" altLang="en-US" sz="1200" dirty="0"/>
          </a:p>
        </p:txBody>
      </p:sp>
      <p:sp>
        <p:nvSpPr>
          <p:cNvPr id="4" name="スライド番号プレースホルダー 3"/>
          <p:cNvSpPr>
            <a:spLocks noGrp="1"/>
          </p:cNvSpPr>
          <p:nvPr>
            <p:ph type="sldNum" sz="quarter" idx="5"/>
          </p:nvPr>
        </p:nvSpPr>
        <p:spPr/>
        <p:txBody>
          <a:bodyPr/>
          <a:lstStyle/>
          <a:p>
            <a:pPr defTabSz="954908">
              <a:defRPr/>
            </a:pPr>
            <a:fld id="{D9BB778C-EF4C-48E7-B65D-AA3160920F29}" type="slidenum">
              <a:rPr lang="ja-JP" altLang="en-US">
                <a:solidFill>
                  <a:prstClr val="black"/>
                </a:solidFill>
                <a:latin typeface="游ゴシック" panose="02110004020202020204"/>
                <a:ea typeface="游ゴシック" panose="020B0400000000000000" pitchFamily="50" charset="-128"/>
              </a:rPr>
              <a:pPr defTabSz="954908">
                <a:defRPr/>
              </a:pPr>
              <a:t>18</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107745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Noto Sans JP Light" panose="020B0300000000000000" pitchFamily="34" charset="-128"/>
                <a:ea typeface="Noto Sans JP Light" panose="020B0300000000000000" pitchFamily="34" charset="-128"/>
              </a:rPr>
              <a:t>出典：フィリップ・コトラー</a:t>
            </a:r>
            <a:r>
              <a:rPr lang="en-US" altLang="ja-JP" sz="1200" dirty="0">
                <a:latin typeface="Noto Sans JP Light" panose="020B0300000000000000" pitchFamily="34" charset="-128"/>
                <a:ea typeface="Noto Sans JP Light" panose="020B0300000000000000" pitchFamily="34" charset="-128"/>
              </a:rPr>
              <a:t>『</a:t>
            </a:r>
            <a:r>
              <a:rPr lang="ja-JP" altLang="en-US" sz="1200" dirty="0">
                <a:latin typeface="Noto Sans JP Light" panose="020B0300000000000000" pitchFamily="34" charset="-128"/>
                <a:ea typeface="Noto Sans JP Light" panose="020B0300000000000000" pitchFamily="34" charset="-128"/>
              </a:rPr>
              <a:t>コトラーの戦略的マーケティング</a:t>
            </a:r>
            <a:r>
              <a:rPr lang="en-US" altLang="ja-JP" sz="1200" dirty="0">
                <a:latin typeface="Noto Sans JP Light" panose="020B0300000000000000" pitchFamily="34" charset="-128"/>
                <a:ea typeface="Noto Sans JP Light" panose="020B0300000000000000" pitchFamily="34" charset="-128"/>
              </a:rPr>
              <a:t>』</a:t>
            </a:r>
          </a:p>
          <a:p>
            <a:pPr defTabSz="954908">
              <a:defRPr/>
            </a:pPr>
            <a:endParaRPr lang="en-US" altLang="ja-JP" sz="1200" dirty="0">
              <a:latin typeface="Noto Sans JP Light" panose="020B0300000000000000" pitchFamily="34" charset="-128"/>
              <a:ea typeface="Noto Sans JP Light" panose="020B0300000000000000" pitchFamily="34" charset="-128"/>
            </a:endParaRPr>
          </a:p>
          <a:p>
            <a:pPr defTabSz="954908">
              <a:defRPr/>
            </a:pPr>
            <a:r>
              <a:rPr lang="ja-JP" altLang="en-US" sz="1200" dirty="0">
                <a:latin typeface="Noto Sans JP Light" panose="020B0300000000000000" pitchFamily="34" charset="-128"/>
                <a:ea typeface="Noto Sans JP Light" panose="020B0300000000000000" pitchFamily="34" charset="-128"/>
              </a:rPr>
              <a:t>ニュースキンのプロテイン製品には、大きく飛躍する「可能性」がある。</a:t>
            </a:r>
            <a:endParaRPr lang="en-US" altLang="ja-JP" sz="1200"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19</a:t>
            </a:fld>
            <a:endParaRPr kumimoji="1" lang="ja-JP" altLang="en-US"/>
          </a:p>
        </p:txBody>
      </p:sp>
    </p:spTree>
    <p:extLst>
      <p:ext uri="{BB962C8B-B14F-4D97-AF65-F5344CB8AC3E}">
        <p14:creationId xmlns:p14="http://schemas.microsoft.com/office/powerpoint/2010/main" val="249597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2</a:t>
            </a:fld>
            <a:endParaRPr kumimoji="1" lang="ja-JP" altLang="en-US"/>
          </a:p>
        </p:txBody>
      </p:sp>
    </p:spTree>
    <p:extLst>
      <p:ext uri="{BB962C8B-B14F-4D97-AF65-F5344CB8AC3E}">
        <p14:creationId xmlns:p14="http://schemas.microsoft.com/office/powerpoint/2010/main" val="1712413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latin typeface="Noto Sans JP Light" panose="020B0300000000000000" pitchFamily="34" charset="-128"/>
                <a:ea typeface="Noto Sans JP Light" panose="020B0300000000000000" pitchFamily="34" charset="-128"/>
              </a:rPr>
              <a:t>マーケティングの</a:t>
            </a:r>
            <a:r>
              <a:rPr kumimoji="1" lang="en-US" altLang="ja-JP" dirty="0">
                <a:latin typeface="Noto Sans JP Light" panose="020B0300000000000000" pitchFamily="34" charset="-128"/>
                <a:ea typeface="Noto Sans JP Light" panose="020B0300000000000000" pitchFamily="34" charset="-128"/>
              </a:rPr>
              <a:t>4P</a:t>
            </a:r>
            <a:r>
              <a:rPr kumimoji="1" lang="ja-JP" altLang="en-US" dirty="0">
                <a:latin typeface="Noto Sans JP Light" panose="020B0300000000000000" pitchFamily="34" charset="-128"/>
                <a:ea typeface="Noto Sans JP Light" panose="020B0300000000000000" pitchFamily="34" charset="-128"/>
              </a:rPr>
              <a:t>は「可能性」を「可能」に変えるために押さえるべき項目。</a:t>
            </a:r>
            <a:endParaRPr kumimoji="1" lang="en-US" altLang="ja-JP" dirty="0">
              <a:latin typeface="Noto Sans JP Light" panose="020B0300000000000000" pitchFamily="34" charset="-128"/>
              <a:ea typeface="Noto Sans JP Light" panose="020B0300000000000000" pitchFamily="34" charset="-128"/>
            </a:endParaRPr>
          </a:p>
          <a:p>
            <a:r>
              <a:rPr kumimoji="1" lang="en-US" altLang="ja-JP" dirty="0">
                <a:latin typeface="Noto Sans JP Light" panose="020B0300000000000000" pitchFamily="34" charset="-128"/>
                <a:ea typeface="Noto Sans JP Light" panose="020B0300000000000000" pitchFamily="34" charset="-128"/>
              </a:rPr>
              <a:t>4P</a:t>
            </a:r>
            <a:r>
              <a:rPr kumimoji="1" lang="ja-JP" altLang="en-US" dirty="0">
                <a:latin typeface="Noto Sans JP Light" panose="020B0300000000000000" pitchFamily="34" charset="-128"/>
                <a:ea typeface="Noto Sans JP Light" panose="020B0300000000000000" pitchFamily="34" charset="-128"/>
              </a:rPr>
              <a:t>とは、「プロダクト（製品）」「プロモーション（販売促進）」「プレイス（流通）」「プライス（価格）」の頭文字を取ったもの。</a:t>
            </a:r>
            <a:endParaRPr kumimoji="1" lang="en-US" altLang="ja-JP"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20</a:t>
            </a:fld>
            <a:endParaRPr kumimoji="1" lang="ja-JP" altLang="en-US"/>
          </a:p>
        </p:txBody>
      </p:sp>
    </p:spTree>
    <p:extLst>
      <p:ext uri="{BB962C8B-B14F-4D97-AF65-F5344CB8AC3E}">
        <p14:creationId xmlns:p14="http://schemas.microsoft.com/office/powerpoint/2010/main" val="273415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21</a:t>
            </a:fld>
            <a:endParaRPr kumimoji="1" lang="ja-JP" altLang="en-US"/>
          </a:p>
        </p:txBody>
      </p:sp>
    </p:spTree>
    <p:extLst>
      <p:ext uri="{BB962C8B-B14F-4D97-AF65-F5344CB8AC3E}">
        <p14:creationId xmlns:p14="http://schemas.microsoft.com/office/powerpoint/2010/main" val="2734953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TR90</a:t>
            </a:r>
            <a:r>
              <a:rPr kumimoji="1" lang="ja-JP" altLang="en-US" dirty="0">
                <a:latin typeface="Noto Sans JP Light" panose="020B0300000000000000" pitchFamily="34" charset="-128"/>
                <a:ea typeface="Noto Sans JP Light" panose="020B0300000000000000" pitchFamily="34" charset="-128"/>
              </a:rPr>
              <a:t> シェイクと</a:t>
            </a: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 スムージーを比較。</a:t>
            </a: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22</a:t>
            </a:fld>
            <a:endParaRPr kumimoji="1" lang="ja-JP" altLang="en-US"/>
          </a:p>
        </p:txBody>
      </p:sp>
    </p:spTree>
    <p:extLst>
      <p:ext uri="{BB962C8B-B14F-4D97-AF65-F5344CB8AC3E}">
        <p14:creationId xmlns:p14="http://schemas.microsoft.com/office/powerpoint/2010/main" val="116693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専用スプーンですくって、ニーズに合わせてタンパク質量を調整しながら飲むことができるバッグ</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タイプ。</a:t>
            </a:r>
          </a:p>
          <a:p>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TR90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シェイクに比べて、</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粉の量が少なくなり、溶かす水の量も</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約</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250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ｍ</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L</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から</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約</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150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ｍ</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L</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に減り</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、飲む量</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が減少</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23</a:t>
            </a:fld>
            <a:endParaRPr kumimoji="1" lang="ja-JP" altLang="en-US"/>
          </a:p>
        </p:txBody>
      </p:sp>
    </p:spTree>
    <p:extLst>
      <p:ext uri="{BB962C8B-B14F-4D97-AF65-F5344CB8AC3E}">
        <p14:creationId xmlns:p14="http://schemas.microsoft.com/office/powerpoint/2010/main" val="3407836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摂取したタンパク質が体内で活か</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され</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るかどうかは、タンパク質を構成するアミノ酸バランスが影響</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する</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p>
          <a:p>
            <a:pPr marL="179045" indent="-179045">
              <a:buFont typeface="Arial" panose="020B0604020202020204" pitchFamily="34" charset="0"/>
              <a:buChar cha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アミノ酸スコア</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100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＝タンパク質を構成するアミノ酸のうち、必須アミノ酸全</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9</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種類をバランスよく含む。</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marL="179045" indent="-179045">
              <a:buFont typeface="Arial" panose="020B0604020202020204" pitchFamily="34" charset="0"/>
              <a:buChar char="•"/>
            </a:pP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PDCAAS1.0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＝全</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9</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種類の必須アミノ酸をバランスよく含むだけではなく、消化吸収後のバランスまで考慮した指標でも最高値の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marL="179045" indent="-179045">
              <a:buFont typeface="Arial" panose="020B0604020202020204" pitchFamily="34" charset="0"/>
              <a:buChar char="•"/>
            </a:pP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さらに、ロイシン（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必須アミノ酸</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1,500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㎎補強</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＝必須アミノ酸の中でも特に</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分岐</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鎖</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BCAA</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）のひとつ</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であるロイシン（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筋肉を構成する成分</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）を強化。</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2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24</a:t>
            </a:fld>
            <a:endParaRPr kumimoji="1" lang="ja-JP" altLang="en-US"/>
          </a:p>
        </p:txBody>
      </p:sp>
    </p:spTree>
    <p:extLst>
      <p:ext uri="{BB962C8B-B14F-4D97-AF65-F5344CB8AC3E}">
        <p14:creationId xmlns:p14="http://schemas.microsoft.com/office/powerpoint/2010/main" val="2753623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ビタミン</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11</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種類、ミネラル</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11</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は</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ライフパック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ナノ</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プラスと同じ種類数</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2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25</a:t>
            </a:fld>
            <a:endParaRPr kumimoji="1" lang="ja-JP" altLang="en-US"/>
          </a:p>
        </p:txBody>
      </p:sp>
    </p:spTree>
    <p:extLst>
      <p:ext uri="{BB962C8B-B14F-4D97-AF65-F5344CB8AC3E}">
        <p14:creationId xmlns:p14="http://schemas.microsoft.com/office/powerpoint/2010/main" val="206284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シェイカー不要の溶けやすさを実現。</a:t>
            </a:r>
            <a:endParaRPr kumimoji="1" lang="ja-JP" altLang="en-US" sz="1200"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26</a:t>
            </a:fld>
            <a:endParaRPr kumimoji="1" lang="ja-JP" altLang="en-US"/>
          </a:p>
        </p:txBody>
      </p:sp>
    </p:spTree>
    <p:extLst>
      <p:ext uri="{BB962C8B-B14F-4D97-AF65-F5344CB8AC3E}">
        <p14:creationId xmlns:p14="http://schemas.microsoft.com/office/powerpoint/2010/main" val="1783694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見た目</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映え</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こだわり</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SNS</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でつながる方にもアピールしやすい鮮やかな色</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合い</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バナナ風味とストロベリーヨーグルト風味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a:t>
            </a: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バナナ風味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朝食</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で人気のフルーツ風味。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まろやかなおいしさ</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ストロベリーヨーグルト風味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甘酸っぱくて、さっぱり飲めるおいしさ</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TR90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シェイク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の中で</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人気</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No.1</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ヨーグルト</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味の愛用者におすすめ。</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27</a:t>
            </a:fld>
            <a:endParaRPr kumimoji="1" lang="ja-JP" altLang="en-US"/>
          </a:p>
        </p:txBody>
      </p:sp>
    </p:spTree>
    <p:extLst>
      <p:ext uri="{BB962C8B-B14F-4D97-AF65-F5344CB8AC3E}">
        <p14:creationId xmlns:p14="http://schemas.microsoft.com/office/powerpoint/2010/main" val="219749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タンパク質は補給したい</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が</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、カロリーは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控えたい方</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におすすめ</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defTabSz="954908">
              <a:defRPr/>
            </a:pPr>
            <a:r>
              <a:rPr lang="en-US" altLang="ja-JP" sz="1200" dirty="0">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168.2kcal</a:t>
            </a:r>
            <a:r>
              <a:rPr lang="ja-JP" altLang="en-US" sz="1200" dirty="0">
                <a:solidFill>
                  <a:prstClr val="black"/>
                </a:solidFill>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TR90</a:t>
            </a:r>
            <a:r>
              <a:rPr lang="ja-JP" altLang="en-US" sz="1200" dirty="0">
                <a:solidFill>
                  <a:prstClr val="black"/>
                </a:solidFill>
                <a:latin typeface="Noto Sans JP Light" panose="020B0300000000000000" pitchFamily="34" charset="-128"/>
                <a:ea typeface="Noto Sans JP Light" panose="020B0300000000000000" pitchFamily="34" charset="-128"/>
              </a:rPr>
              <a:t> シェイク ヨーグルト味</a:t>
            </a:r>
            <a:endParaRPr lang="en-US" altLang="ja-JP" sz="1200" dirty="0">
              <a:solidFill>
                <a:prstClr val="black"/>
              </a:solidFill>
              <a:latin typeface="Noto Sans JP Light" panose="020B0300000000000000" pitchFamily="34" charset="-128"/>
              <a:ea typeface="Noto Sans JP Light" panose="020B0300000000000000" pitchFamily="34" charset="-128"/>
            </a:endParaRPr>
          </a:p>
          <a:p>
            <a:pPr defTabSz="954908">
              <a:defRPr/>
            </a:pPr>
            <a:r>
              <a:rPr lang="en-US" altLang="ja-JP" sz="1200" dirty="0">
                <a:solidFill>
                  <a:prstClr val="black"/>
                </a:solidFill>
                <a:latin typeface="Noto Sans JP Light" panose="020B0300000000000000" pitchFamily="34" charset="-128"/>
                <a:ea typeface="Noto Sans JP Light" panose="020B0300000000000000" pitchFamily="34" charset="-128"/>
              </a:rPr>
              <a:t>※81.6kcal</a:t>
            </a:r>
            <a:r>
              <a:rPr lang="ja-JP" altLang="en-US" sz="1200" dirty="0">
                <a:solidFill>
                  <a:prstClr val="black"/>
                </a:solidFill>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TRME</a:t>
            </a:r>
            <a:r>
              <a:rPr lang="ja-JP" altLang="en-US" sz="1200" dirty="0">
                <a:solidFill>
                  <a:prstClr val="black"/>
                </a:solidFill>
                <a:latin typeface="Noto Sans JP Light" panose="020B0300000000000000" pitchFamily="34" charset="-128"/>
                <a:ea typeface="Noto Sans JP Light" panose="020B0300000000000000" pitchFamily="34" charset="-128"/>
              </a:rPr>
              <a:t> スムージー ストロベリーヨーグルト風味 </a:t>
            </a:r>
            <a:endParaRPr lang="ja-JP" altLang="en-US" sz="1200"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28</a:t>
            </a:fld>
            <a:endParaRPr kumimoji="1" lang="ja-JP" altLang="en-US"/>
          </a:p>
        </p:txBody>
      </p:sp>
    </p:spTree>
    <p:extLst>
      <p:ext uri="{BB962C8B-B14F-4D97-AF65-F5344CB8AC3E}">
        <p14:creationId xmlns:p14="http://schemas.microsoft.com/office/powerpoint/2010/main" val="115564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製品</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説明は、パッケージの裏面に記載</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a:p>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u="sng" dirty="0">
                <a:latin typeface="Noto Sans JP Light" panose="020B0300000000000000" pitchFamily="34" charset="-128"/>
                <a:ea typeface="Noto Sans JP Light" panose="020B0300000000000000" pitchFamily="34" charset="-128"/>
                <a:cs typeface="ＭＳ Ｐゴシック" panose="020B0600070205080204" pitchFamily="50" charset="-128"/>
              </a:rPr>
              <a:t>製品について</a:t>
            </a:r>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アミノ酸スコア</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PDCAAS</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・ロイシン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説明</a:t>
            </a: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ビタミン・ミネラル・食物繊維</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を配合</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タルトチェリー</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粉末を配合</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日本との技術連携で実現した品質</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健康補助食品</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GMP</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認証と国際規格の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FSSC22000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認証を取得した</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日本国内の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工場で</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生産</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u="sng" dirty="0">
                <a:latin typeface="Noto Sans JP Light" panose="020B0300000000000000" pitchFamily="34" charset="-128"/>
                <a:ea typeface="Noto Sans JP Light" panose="020B0300000000000000" pitchFamily="34" charset="-128"/>
                <a:cs typeface="ＭＳ Ｐゴシック" panose="020B0600070205080204" pitchFamily="50" charset="-128"/>
              </a:rPr>
              <a:t>召し上がり方</a:t>
            </a:r>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より多くのタンパク質を摂取したい</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とき</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のために、タンパク質を一度に</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20g</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摂ることができる「プラス</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20g</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を目指すしっかりプラン」</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1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29</a:t>
            </a:fld>
            <a:endParaRPr kumimoji="1" lang="ja-JP" altLang="en-US"/>
          </a:p>
        </p:txBody>
      </p:sp>
    </p:spTree>
    <p:extLst>
      <p:ext uri="{BB962C8B-B14F-4D97-AF65-F5344CB8AC3E}">
        <p14:creationId xmlns:p14="http://schemas.microsoft.com/office/powerpoint/2010/main" val="334008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a:t>
            </a:fld>
            <a:endParaRPr kumimoji="1" lang="ja-JP" altLang="en-US"/>
          </a:p>
        </p:txBody>
      </p:sp>
    </p:spTree>
    <p:extLst>
      <p:ext uri="{BB962C8B-B14F-4D97-AF65-F5344CB8AC3E}">
        <p14:creationId xmlns:p14="http://schemas.microsoft.com/office/powerpoint/2010/main" val="1055351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価格据え置きで</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CSV</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調整率を</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70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％まで引き上げ。</a:t>
            </a: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30</a:t>
            </a:fld>
            <a:endParaRPr kumimoji="1" lang="ja-JP" altLang="en-US"/>
          </a:p>
        </p:txBody>
      </p:sp>
    </p:spTree>
    <p:extLst>
      <p:ext uri="{BB962C8B-B14F-4D97-AF65-F5344CB8AC3E}">
        <p14:creationId xmlns:p14="http://schemas.microsoft.com/office/powerpoint/2010/main" val="90448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31</a:t>
            </a:fld>
            <a:endParaRPr kumimoji="1" lang="ja-JP" altLang="en-US"/>
          </a:p>
        </p:txBody>
      </p:sp>
    </p:spTree>
    <p:extLst>
      <p:ext uri="{BB962C8B-B14F-4D97-AF65-F5344CB8AC3E}">
        <p14:creationId xmlns:p14="http://schemas.microsoft.com/office/powerpoint/2010/main" val="1058990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32</a:t>
            </a:fld>
            <a:endParaRPr kumimoji="1" lang="ja-JP" altLang="en-US"/>
          </a:p>
        </p:txBody>
      </p:sp>
    </p:spTree>
    <p:extLst>
      <p:ext uri="{BB962C8B-B14F-4D97-AF65-F5344CB8AC3E}">
        <p14:creationId xmlns:p14="http://schemas.microsoft.com/office/powerpoint/2010/main" val="841979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33</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1610447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34</a:t>
            </a:fld>
            <a:endParaRPr kumimoji="1" lang="ja-JP" altLang="en-US"/>
          </a:p>
        </p:txBody>
      </p:sp>
    </p:spTree>
    <p:extLst>
      <p:ext uri="{BB962C8B-B14F-4D97-AF65-F5344CB8AC3E}">
        <p14:creationId xmlns:p14="http://schemas.microsoft.com/office/powerpoint/2010/main" val="3941078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35</a:t>
            </a:fld>
            <a:endParaRPr kumimoji="1" lang="ja-JP" altLang="en-US"/>
          </a:p>
        </p:txBody>
      </p:sp>
    </p:spTree>
    <p:extLst>
      <p:ext uri="{BB962C8B-B14F-4D97-AF65-F5344CB8AC3E}">
        <p14:creationId xmlns:p14="http://schemas.microsoft.com/office/powerpoint/2010/main" val="3192590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36</a:t>
            </a:fld>
            <a:endParaRPr kumimoji="1" lang="ja-JP" altLang="en-US"/>
          </a:p>
        </p:txBody>
      </p:sp>
    </p:spTree>
    <p:extLst>
      <p:ext uri="{BB962C8B-B14F-4D97-AF65-F5344CB8AC3E}">
        <p14:creationId xmlns:p14="http://schemas.microsoft.com/office/powerpoint/2010/main" val="87543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37</a:t>
            </a:fld>
            <a:endParaRPr kumimoji="1" lang="ja-JP" altLang="en-US"/>
          </a:p>
        </p:txBody>
      </p:sp>
    </p:spTree>
    <p:extLst>
      <p:ext uri="{BB962C8B-B14F-4D97-AF65-F5344CB8AC3E}">
        <p14:creationId xmlns:p14="http://schemas.microsoft.com/office/powerpoint/2010/main" val="3992889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38</a:t>
            </a:fld>
            <a:endParaRPr kumimoji="1" lang="ja-JP" altLang="en-US"/>
          </a:p>
        </p:txBody>
      </p:sp>
    </p:spTree>
    <p:extLst>
      <p:ext uri="{BB962C8B-B14F-4D97-AF65-F5344CB8AC3E}">
        <p14:creationId xmlns:p14="http://schemas.microsoft.com/office/powerpoint/2010/main" val="4179495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39</a:t>
            </a:fld>
            <a:endParaRPr kumimoji="1" lang="ja-JP" altLang="en-US"/>
          </a:p>
        </p:txBody>
      </p:sp>
    </p:spTree>
    <p:extLst>
      <p:ext uri="{BB962C8B-B14F-4D97-AF65-F5344CB8AC3E}">
        <p14:creationId xmlns:p14="http://schemas.microsoft.com/office/powerpoint/2010/main" val="165578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Noto Sans JP Light" panose="020B0300000000000000" pitchFamily="34" charset="-128"/>
                <a:ea typeface="Noto Sans JP Light" panose="020B0300000000000000" pitchFamily="34" charset="-128"/>
              </a:rPr>
              <a:t>ニュースキンの製品は「人と人をつなぐ重要なツール」。</a:t>
            </a:r>
            <a:endParaRPr kumimoji="1" lang="en-US" altLang="ja-JP" dirty="0">
              <a:latin typeface="Noto Sans JP Light" panose="020B0300000000000000" pitchFamily="34" charset="-128"/>
              <a:ea typeface="Noto Sans JP Light" panose="020B0300000000000000"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a:t>
            </a:fld>
            <a:endParaRPr kumimoji="1" lang="ja-JP" altLang="en-US"/>
          </a:p>
        </p:txBody>
      </p:sp>
    </p:spTree>
    <p:extLst>
      <p:ext uri="{BB962C8B-B14F-4D97-AF65-F5344CB8AC3E}">
        <p14:creationId xmlns:p14="http://schemas.microsoft.com/office/powerpoint/2010/main" val="6815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40</a:t>
            </a:fld>
            <a:endParaRPr kumimoji="1" lang="ja-JP" altLang="en-US"/>
          </a:p>
        </p:txBody>
      </p:sp>
    </p:spTree>
    <p:extLst>
      <p:ext uri="{BB962C8B-B14F-4D97-AF65-F5344CB8AC3E}">
        <p14:creationId xmlns:p14="http://schemas.microsoft.com/office/powerpoint/2010/main" val="3408246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41</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862163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42</a:t>
            </a:fld>
            <a:endParaRPr kumimoji="1" lang="ja-JP" altLang="en-US"/>
          </a:p>
        </p:txBody>
      </p:sp>
    </p:spTree>
    <p:extLst>
      <p:ext uri="{BB962C8B-B14F-4D97-AF65-F5344CB8AC3E}">
        <p14:creationId xmlns:p14="http://schemas.microsoft.com/office/powerpoint/2010/main" val="1854505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43</a:t>
            </a:fld>
            <a:endParaRPr kumimoji="1" lang="ja-JP" altLang="en-US"/>
          </a:p>
        </p:txBody>
      </p:sp>
    </p:spTree>
    <p:extLst>
      <p:ext uri="{BB962C8B-B14F-4D97-AF65-F5344CB8AC3E}">
        <p14:creationId xmlns:p14="http://schemas.microsoft.com/office/powerpoint/2010/main" val="3208597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44</a:t>
            </a:fld>
            <a:endParaRPr kumimoji="1" lang="ja-JP" altLang="en-US"/>
          </a:p>
        </p:txBody>
      </p:sp>
    </p:spTree>
    <p:extLst>
      <p:ext uri="{BB962C8B-B14F-4D97-AF65-F5344CB8AC3E}">
        <p14:creationId xmlns:p14="http://schemas.microsoft.com/office/powerpoint/2010/main" val="394642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45</a:t>
            </a:fld>
            <a:endParaRPr kumimoji="1" lang="ja-JP" altLang="en-US"/>
          </a:p>
        </p:txBody>
      </p:sp>
    </p:spTree>
    <p:extLst>
      <p:ext uri="{BB962C8B-B14F-4D97-AF65-F5344CB8AC3E}">
        <p14:creationId xmlns:p14="http://schemas.microsoft.com/office/powerpoint/2010/main" val="1809883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en-US" altLang="ja-JP" sz="1300">
              <a:solidFill>
                <a:schemeClr val="bg1"/>
              </a:solidFill>
              <a:latin typeface="Noto Sans JP" panose="020B0500000000000000" pitchFamily="34" charset="-128"/>
              <a:ea typeface="Noto Sans JP" panose="020B0500000000000000" pitchFamily="34" charset="-128"/>
            </a:endParaRPr>
          </a:p>
          <a:p>
            <a:pPr defTabSz="954908">
              <a:defRPr/>
            </a:pPr>
            <a:endParaRPr lang="en-US" altLang="ja-JP" sz="1300">
              <a:latin typeface="Noto Sans JP" panose="020B0500000000000000" pitchFamily="34" charset="-128"/>
              <a:ea typeface="Noto Sans JP" panose="020B05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46</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038502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47</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318230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48</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893797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49</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51829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latin typeface="Noto Sans JP Light" panose="020B0300000000000000" pitchFamily="34" charset="-128"/>
                <a:ea typeface="Noto Sans JP Light" panose="020B0300000000000000" pitchFamily="34" charset="-128"/>
              </a:rPr>
              <a:t>幅広いターゲットのニーズに合った製品であれば、多くの人とつながることが可能。</a:t>
            </a:r>
          </a:p>
          <a:p>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a:t>
            </a:fld>
            <a:endParaRPr kumimoji="1" lang="ja-JP" altLang="en-US"/>
          </a:p>
        </p:txBody>
      </p:sp>
    </p:spTree>
    <p:extLst>
      <p:ext uri="{BB962C8B-B14F-4D97-AF65-F5344CB8AC3E}">
        <p14:creationId xmlns:p14="http://schemas.microsoft.com/office/powerpoint/2010/main" val="1147585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50</a:t>
            </a:fld>
            <a:endParaRPr kumimoji="1" lang="ja-JP" altLang="en-US"/>
          </a:p>
        </p:txBody>
      </p:sp>
    </p:spTree>
    <p:extLst>
      <p:ext uri="{BB962C8B-B14F-4D97-AF65-F5344CB8AC3E}">
        <p14:creationId xmlns:p14="http://schemas.microsoft.com/office/powerpoint/2010/main" val="464810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51</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96762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7000"/>
              </a:lnSpc>
              <a:spcAft>
                <a:spcPts val="835"/>
              </a:spcAft>
            </a:pPr>
            <a:endParaRPr lang="ja-JP" altLang="ja-JP" sz="19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52</a:t>
            </a:fld>
            <a:endParaRPr kumimoji="1" lang="ja-JP" altLang="en-US"/>
          </a:p>
        </p:txBody>
      </p:sp>
    </p:spTree>
    <p:extLst>
      <p:ext uri="{BB962C8B-B14F-4D97-AF65-F5344CB8AC3E}">
        <p14:creationId xmlns:p14="http://schemas.microsoft.com/office/powerpoint/2010/main" val="1202857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7000"/>
              </a:lnSpc>
              <a:spcAft>
                <a:spcPts val="835"/>
              </a:spcAft>
            </a:pPr>
            <a:endParaRPr lang="ja-JP" altLang="en-US" sz="290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53</a:t>
            </a:fld>
            <a:endParaRPr kumimoji="1" lang="ja-JP" altLang="en-US"/>
          </a:p>
        </p:txBody>
      </p:sp>
    </p:spTree>
    <p:extLst>
      <p:ext uri="{BB962C8B-B14F-4D97-AF65-F5344CB8AC3E}">
        <p14:creationId xmlns:p14="http://schemas.microsoft.com/office/powerpoint/2010/main" val="1335584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54</a:t>
            </a:fld>
            <a:endParaRPr kumimoji="1" lang="ja-JP" altLang="en-US"/>
          </a:p>
        </p:txBody>
      </p:sp>
    </p:spTree>
    <p:extLst>
      <p:ext uri="{BB962C8B-B14F-4D97-AF65-F5344CB8AC3E}">
        <p14:creationId xmlns:p14="http://schemas.microsoft.com/office/powerpoint/2010/main" val="1406341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55</a:t>
            </a:fld>
            <a:endParaRPr kumimoji="1" lang="ja-JP" altLang="en-US"/>
          </a:p>
        </p:txBody>
      </p:sp>
    </p:spTree>
    <p:extLst>
      <p:ext uri="{BB962C8B-B14F-4D97-AF65-F5344CB8AC3E}">
        <p14:creationId xmlns:p14="http://schemas.microsoft.com/office/powerpoint/2010/main" val="703240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56</a:t>
            </a:fld>
            <a:endParaRPr kumimoji="1" lang="ja-JP" altLang="en-US"/>
          </a:p>
        </p:txBody>
      </p:sp>
    </p:spTree>
    <p:extLst>
      <p:ext uri="{BB962C8B-B14F-4D97-AF65-F5344CB8AC3E}">
        <p14:creationId xmlns:p14="http://schemas.microsoft.com/office/powerpoint/2010/main" val="2306371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57</a:t>
            </a:fld>
            <a:endParaRPr kumimoji="1" lang="ja-JP" altLang="en-US"/>
          </a:p>
        </p:txBody>
      </p:sp>
    </p:spTree>
    <p:extLst>
      <p:ext uri="{BB962C8B-B14F-4D97-AF65-F5344CB8AC3E}">
        <p14:creationId xmlns:p14="http://schemas.microsoft.com/office/powerpoint/2010/main" val="3652534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58</a:t>
            </a:fld>
            <a:endParaRPr kumimoji="1" lang="ja-JP" altLang="en-US"/>
          </a:p>
        </p:txBody>
      </p:sp>
    </p:spTree>
    <p:extLst>
      <p:ext uri="{BB962C8B-B14F-4D97-AF65-F5344CB8AC3E}">
        <p14:creationId xmlns:p14="http://schemas.microsoft.com/office/powerpoint/2010/main" val="1254072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59</a:t>
            </a:fld>
            <a:endParaRPr kumimoji="1" lang="ja-JP" altLang="en-US"/>
          </a:p>
        </p:txBody>
      </p:sp>
    </p:spTree>
    <p:extLst>
      <p:ext uri="{BB962C8B-B14F-4D97-AF65-F5344CB8AC3E}">
        <p14:creationId xmlns:p14="http://schemas.microsoft.com/office/powerpoint/2010/main" val="56067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Noto Sans JP Light" panose="020B0300000000000000" pitchFamily="34" charset="-128"/>
                <a:ea typeface="Noto Sans JP Light" panose="020B0300000000000000" pitchFamily="34" charset="-128"/>
              </a:rPr>
              <a:t>ライフパック シリーズは、多くの人とつながることができることを実証している製品。</a:t>
            </a:r>
            <a:endParaRPr kumimoji="1" lang="en-US" altLang="ja-JP" sz="1200" dirty="0">
              <a:latin typeface="Noto Sans JP Light" panose="020B0300000000000000" pitchFamily="34" charset="-128"/>
              <a:ea typeface="Noto Sans JP Light" panose="020B0300000000000000" pitchFamily="34" charset="-128"/>
            </a:endParaRPr>
          </a:p>
          <a:p>
            <a:pPr marL="179045" indent="-179045">
              <a:buFont typeface="Arial" panose="020B0604020202020204" pitchFamily="34" charset="0"/>
              <a:buChar char="•"/>
            </a:pPr>
            <a:r>
              <a:rPr kumimoji="1" lang="ja-JP" altLang="en-US" sz="1200" dirty="0">
                <a:latin typeface="Noto Sans JP Light" panose="020B0300000000000000" pitchFamily="34" charset="-128"/>
                <a:ea typeface="Noto Sans JP Light" panose="020B0300000000000000" pitchFamily="34" charset="-128"/>
              </a:rPr>
              <a:t>購入者の年代層は、</a:t>
            </a:r>
            <a:r>
              <a:rPr kumimoji="1" lang="en-US" altLang="ja-JP" sz="1200" dirty="0">
                <a:latin typeface="Noto Sans JP Light" panose="020B0300000000000000" pitchFamily="34" charset="-128"/>
                <a:ea typeface="Noto Sans JP Light" panose="020B0300000000000000" pitchFamily="34" charset="-128"/>
              </a:rPr>
              <a:t>20</a:t>
            </a:r>
            <a:r>
              <a:rPr kumimoji="1" lang="ja-JP" altLang="en-US" sz="1200" dirty="0">
                <a:latin typeface="Noto Sans JP Light" panose="020B0300000000000000" pitchFamily="34" charset="-128"/>
                <a:ea typeface="Noto Sans JP Light" panose="020B0300000000000000" pitchFamily="34" charset="-128"/>
              </a:rPr>
              <a:t>代から</a:t>
            </a:r>
            <a:r>
              <a:rPr kumimoji="1" lang="en-US" altLang="ja-JP" sz="1200" dirty="0">
                <a:latin typeface="Noto Sans JP Light" panose="020B0300000000000000" pitchFamily="34" charset="-128"/>
                <a:ea typeface="Noto Sans JP Light" panose="020B0300000000000000" pitchFamily="34" charset="-128"/>
              </a:rPr>
              <a:t>70</a:t>
            </a:r>
            <a:r>
              <a:rPr kumimoji="1" lang="ja-JP" altLang="en-US" sz="1200" dirty="0">
                <a:latin typeface="Noto Sans JP Light" panose="020B0300000000000000" pitchFamily="34" charset="-128"/>
                <a:ea typeface="Noto Sans JP Light" panose="020B0300000000000000" pitchFamily="34" charset="-128"/>
              </a:rPr>
              <a:t>代までほぼ均一</a:t>
            </a:r>
            <a:endParaRPr kumimoji="1" lang="en-US" altLang="ja-JP" sz="1200" dirty="0">
              <a:latin typeface="Noto Sans JP Light" panose="020B0300000000000000" pitchFamily="34" charset="-128"/>
              <a:ea typeface="Noto Sans JP Light" panose="020B0300000000000000" pitchFamily="34" charset="-128"/>
            </a:endParaRPr>
          </a:p>
          <a:p>
            <a:pPr marL="179045" indent="-179045">
              <a:buFont typeface="Arial" panose="020B0604020202020204" pitchFamily="34" charset="0"/>
              <a:buChar char="•"/>
            </a:pPr>
            <a:r>
              <a:rPr kumimoji="1" lang="ja-JP" altLang="en-US" sz="1200" dirty="0">
                <a:latin typeface="Noto Sans JP Light" panose="020B0300000000000000" pitchFamily="34" charset="-128"/>
                <a:ea typeface="Noto Sans JP Light" panose="020B0300000000000000" pitchFamily="34" charset="-128"/>
              </a:rPr>
              <a:t>ニュースキン製品の購入歴は、短い方から長い方までバランスよく分布</a:t>
            </a:r>
            <a:endParaRPr kumimoji="1" lang="en-US" altLang="ja-JP" sz="1200" dirty="0">
              <a:latin typeface="Noto Sans JP Light" panose="020B0300000000000000" pitchFamily="34" charset="-128"/>
              <a:ea typeface="Noto Sans JP Light" panose="020B0300000000000000" pitchFamily="34" charset="-128"/>
            </a:endParaRPr>
          </a:p>
          <a:p>
            <a:pPr marL="179045" indent="-179045">
              <a:buFont typeface="Arial" panose="020B0604020202020204" pitchFamily="34" charset="0"/>
              <a:buChar char="•"/>
            </a:pPr>
            <a:r>
              <a:rPr kumimoji="1" lang="en-US" altLang="ja-JP" sz="1200" dirty="0">
                <a:latin typeface="Noto Sans JP Light" panose="020B0300000000000000" pitchFamily="34" charset="-128"/>
                <a:ea typeface="Noto Sans JP Light" panose="020B0300000000000000" pitchFamily="34" charset="-128"/>
              </a:rPr>
              <a:t>ADP</a:t>
            </a:r>
            <a:r>
              <a:rPr kumimoji="1" lang="ja-JP" altLang="en-US" sz="1200" dirty="0">
                <a:latin typeface="Noto Sans JP Light" panose="020B0300000000000000" pitchFamily="34" charset="-128"/>
                <a:ea typeface="Noto Sans JP Light" panose="020B0300000000000000" pitchFamily="34" charset="-128"/>
              </a:rPr>
              <a:t>での購入率は</a:t>
            </a:r>
            <a:r>
              <a:rPr kumimoji="1" lang="en-US" altLang="ja-JP" sz="1200" dirty="0">
                <a:latin typeface="Noto Sans JP Light" panose="020B0300000000000000" pitchFamily="34" charset="-128"/>
                <a:ea typeface="Noto Sans JP Light" panose="020B0300000000000000" pitchFamily="34" charset="-128"/>
              </a:rPr>
              <a:t>90%</a:t>
            </a:r>
            <a:r>
              <a:rPr kumimoji="1" lang="ja-JP" altLang="en-US" sz="1200" dirty="0">
                <a:latin typeface="Noto Sans JP Light" panose="020B0300000000000000" pitchFamily="34" charset="-128"/>
                <a:ea typeface="Noto Sans JP Light" panose="020B0300000000000000" pitchFamily="34" charset="-128"/>
              </a:rPr>
              <a:t>超え（</a:t>
            </a:r>
            <a:r>
              <a:rPr lang="ja-JP" altLang="en-US" sz="1200" dirty="0">
                <a:solidFill>
                  <a:srgbClr val="000000"/>
                </a:solidFill>
                <a:latin typeface="游ゴシック" panose="020B0400000000000000" pitchFamily="50" charset="-128"/>
                <a:ea typeface="游ゴシック" panose="020B0400000000000000" pitchFamily="50" charset="-128"/>
              </a:rPr>
              <a:t>ニュースキンの製品の中で圧倒的な高さ</a:t>
            </a:r>
            <a:r>
              <a:rPr kumimoji="1" lang="ja-JP" altLang="en-US" sz="1200" dirty="0">
                <a:latin typeface="Noto Sans JP Light" panose="020B0300000000000000" pitchFamily="34" charset="-128"/>
                <a:ea typeface="Noto Sans JP Light" panose="020B0300000000000000" pitchFamily="34" charset="-128"/>
              </a:rPr>
              <a:t>）</a:t>
            </a:r>
            <a:endParaRPr kumimoji="1" lang="en-US" altLang="ja-JP" sz="1200" dirty="0">
              <a:latin typeface="Noto Sans JP Light" panose="020B0300000000000000" pitchFamily="34" charset="-128"/>
              <a:ea typeface="Noto Sans JP Light" panose="020B0300000000000000" pitchFamily="34" charset="-128"/>
            </a:endParaRPr>
          </a:p>
          <a:p>
            <a:endParaRPr kumimoji="1" lang="en-US" altLang="ja-JP" sz="1200"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6</a:t>
            </a:fld>
            <a:endParaRPr kumimoji="1" lang="ja-JP" altLang="en-US"/>
          </a:p>
        </p:txBody>
      </p:sp>
    </p:spTree>
    <p:extLst>
      <p:ext uri="{BB962C8B-B14F-4D97-AF65-F5344CB8AC3E}">
        <p14:creationId xmlns:p14="http://schemas.microsoft.com/office/powerpoint/2010/main" val="39676007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endParaRPr lang="en-US" altLang="ja-JP" sz="190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60</a:t>
            </a:fld>
            <a:endParaRPr kumimoji="1" lang="ja-JP" altLang="en-US"/>
          </a:p>
        </p:txBody>
      </p:sp>
    </p:spTree>
    <p:extLst>
      <p:ext uri="{BB962C8B-B14F-4D97-AF65-F5344CB8AC3E}">
        <p14:creationId xmlns:p14="http://schemas.microsoft.com/office/powerpoint/2010/main" val="177509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ja-JP" altLang="en-US" sz="1300">
              <a:solidFill>
                <a:schemeClr val="bg1"/>
              </a:solidFill>
              <a:latin typeface="Noto Sans JP Medium" panose="020B0600000000000000" pitchFamily="34" charset="-128"/>
              <a:ea typeface="Noto Sans JP Medium" panose="020B06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61</a:t>
            </a:fld>
            <a:endParaRPr kumimoji="1" lang="ja-JP" altLang="en-US"/>
          </a:p>
        </p:txBody>
      </p:sp>
    </p:spTree>
    <p:extLst>
      <p:ext uri="{BB962C8B-B14F-4D97-AF65-F5344CB8AC3E}">
        <p14:creationId xmlns:p14="http://schemas.microsoft.com/office/powerpoint/2010/main" val="2038241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62</a:t>
            </a:fld>
            <a:endParaRPr kumimoji="1" lang="ja-JP" altLang="en-US"/>
          </a:p>
        </p:txBody>
      </p:sp>
    </p:spTree>
    <p:extLst>
      <p:ext uri="{BB962C8B-B14F-4D97-AF65-F5344CB8AC3E}">
        <p14:creationId xmlns:p14="http://schemas.microsoft.com/office/powerpoint/2010/main" val="1206816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63</a:t>
            </a:fld>
            <a:endParaRPr kumimoji="1" lang="ja-JP" altLang="en-US"/>
          </a:p>
        </p:txBody>
      </p:sp>
    </p:spTree>
    <p:extLst>
      <p:ext uri="{BB962C8B-B14F-4D97-AF65-F5344CB8AC3E}">
        <p14:creationId xmlns:p14="http://schemas.microsoft.com/office/powerpoint/2010/main" val="6843544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lnSpc>
                <a:spcPct val="200000"/>
              </a:lnSpc>
            </a:pPr>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64</a:t>
            </a:fld>
            <a:endParaRPr kumimoji="1" lang="ja-JP" altLang="en-US"/>
          </a:p>
        </p:txBody>
      </p:sp>
    </p:spTree>
    <p:extLst>
      <p:ext uri="{BB962C8B-B14F-4D97-AF65-F5344CB8AC3E}">
        <p14:creationId xmlns:p14="http://schemas.microsoft.com/office/powerpoint/2010/main" val="40773151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lnSpc>
                <a:spcPct val="107000"/>
              </a:lnSpc>
              <a:spcAft>
                <a:spcPts val="835"/>
              </a:spcAft>
              <a:defRPr/>
            </a:pPr>
            <a:endParaRPr lang="en-US" altLang="ja-JP" sz="190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65</a:t>
            </a:fld>
            <a:endParaRPr kumimoji="1" lang="ja-JP" altLang="en-US"/>
          </a:p>
        </p:txBody>
      </p:sp>
    </p:spTree>
    <p:extLst>
      <p:ext uri="{BB962C8B-B14F-4D97-AF65-F5344CB8AC3E}">
        <p14:creationId xmlns:p14="http://schemas.microsoft.com/office/powerpoint/2010/main" val="2973029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7000"/>
              </a:lnSpc>
              <a:spcAft>
                <a:spcPts val="835"/>
              </a:spcAft>
            </a:pPr>
            <a:endParaRPr lang="ja-JP" altLang="ja-JP" sz="19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954908">
              <a:defRPr/>
            </a:pPr>
            <a:fld id="{F4BB343E-C2D0-4F9E-9629-F38ED15FDF16}" type="slidenum">
              <a:rPr lang="ja-JP" altLang="en-US">
                <a:solidFill>
                  <a:prstClr val="black"/>
                </a:solidFill>
                <a:latin typeface="游ゴシック" panose="02110004020202020204"/>
                <a:ea typeface="游ゴシック" panose="020B0400000000000000" pitchFamily="50" charset="-128"/>
              </a:rPr>
              <a:pPr defTabSz="954908">
                <a:defRPr/>
              </a:pPr>
              <a:t>66</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3130424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67</a:t>
            </a:fld>
            <a:endParaRPr kumimoji="1" lang="ja-JP" altLang="en-US"/>
          </a:p>
        </p:txBody>
      </p:sp>
    </p:spTree>
    <p:extLst>
      <p:ext uri="{BB962C8B-B14F-4D97-AF65-F5344CB8AC3E}">
        <p14:creationId xmlns:p14="http://schemas.microsoft.com/office/powerpoint/2010/main" val="1288804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endParaRPr lang="en-US" altLang="ja-JP" sz="1900">
              <a:latin typeface="-apple-system"/>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68</a:t>
            </a:fld>
            <a:endParaRPr kumimoji="1" lang="ja-JP" altLang="en-US"/>
          </a:p>
        </p:txBody>
      </p:sp>
    </p:spTree>
    <p:extLst>
      <p:ext uri="{BB962C8B-B14F-4D97-AF65-F5344CB8AC3E}">
        <p14:creationId xmlns:p14="http://schemas.microsoft.com/office/powerpoint/2010/main" val="3961815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en-US" altLang="ja-JP" sz="1300">
              <a:solidFill>
                <a:srgbClr val="352F2D"/>
              </a:solidFill>
              <a:latin typeface="Noto Sans JP Light" panose="020B0300000000000000" pitchFamily="34" charset="-128"/>
              <a:ea typeface="Noto Sans JP Light" panose="020B0300000000000000" pitchFamily="34" charset="-128"/>
            </a:endParaRPr>
          </a:p>
          <a:p>
            <a:pPr defTabSz="954908">
              <a:defRPr/>
            </a:pPr>
            <a:endParaRPr lang="en-US" altLang="ja-JP" sz="1300">
              <a:solidFill>
                <a:srgbClr val="352F2D"/>
              </a:solidFill>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69</a:t>
            </a:fld>
            <a:endParaRPr kumimoji="1" lang="ja-JP" altLang="en-US"/>
          </a:p>
        </p:txBody>
      </p:sp>
    </p:spTree>
    <p:extLst>
      <p:ext uri="{BB962C8B-B14F-4D97-AF65-F5344CB8AC3E}">
        <p14:creationId xmlns:p14="http://schemas.microsoft.com/office/powerpoint/2010/main" val="386480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9913" y="1219200"/>
            <a:ext cx="5972175" cy="3360738"/>
          </a:xfrm>
        </p:spPr>
      </p:sp>
      <p:sp>
        <p:nvSpPr>
          <p:cNvPr id="3" name="ノート プレースホルダー 2"/>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27701155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70</a:t>
            </a:fld>
            <a:endParaRPr kumimoji="1" lang="ja-JP" altLang="en-US"/>
          </a:p>
        </p:txBody>
      </p:sp>
    </p:spTree>
    <p:extLst>
      <p:ext uri="{BB962C8B-B14F-4D97-AF65-F5344CB8AC3E}">
        <p14:creationId xmlns:p14="http://schemas.microsoft.com/office/powerpoint/2010/main" val="3072177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71</a:t>
            </a:fld>
            <a:endParaRPr kumimoji="1" lang="ja-JP" altLang="en-US"/>
          </a:p>
        </p:txBody>
      </p:sp>
    </p:spTree>
    <p:extLst>
      <p:ext uri="{BB962C8B-B14F-4D97-AF65-F5344CB8AC3E}">
        <p14:creationId xmlns:p14="http://schemas.microsoft.com/office/powerpoint/2010/main" val="41712635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5"/>
              </a:spcAft>
            </a:pPr>
            <a:endParaRPr lang="en-US"/>
          </a:p>
        </p:txBody>
      </p:sp>
      <p:sp>
        <p:nvSpPr>
          <p:cNvPr id="4" name="Slide Number Placeholder 3"/>
          <p:cNvSpPr>
            <a:spLocks noGrp="1"/>
          </p:cNvSpPr>
          <p:nvPr>
            <p:ph type="sldNum" sz="quarter" idx="5"/>
          </p:nvPr>
        </p:nvSpPr>
        <p:spPr/>
        <p:txBody>
          <a:bodyPr/>
          <a:lstStyle/>
          <a:p>
            <a:pPr defTabSz="954908">
              <a:defRPr/>
            </a:pPr>
            <a:fld id="{5D8F0F43-BA17-4800-96B8-BD7BBD697D20}" type="slidenum">
              <a:rPr kumimoji="0" lang="en-US">
                <a:solidFill>
                  <a:prstClr val="black"/>
                </a:solidFill>
                <a:latin typeface="Calibri" panose="020F0502020204030204"/>
              </a:rPr>
              <a:pPr defTabSz="954908">
                <a:defRPr/>
              </a:pPr>
              <a:t>72</a:t>
            </a:fld>
            <a:endParaRPr kumimoji="0" lang="en-US">
              <a:solidFill>
                <a:prstClr val="black"/>
              </a:solidFill>
              <a:latin typeface="Calibri" panose="020F0502020204030204"/>
            </a:endParaRPr>
          </a:p>
        </p:txBody>
      </p:sp>
    </p:spTree>
    <p:extLst>
      <p:ext uri="{BB962C8B-B14F-4D97-AF65-F5344CB8AC3E}">
        <p14:creationId xmlns:p14="http://schemas.microsoft.com/office/powerpoint/2010/main" val="11847375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73</a:t>
            </a:fld>
            <a:endParaRPr kumimoji="1" lang="ja-JP" altLang="en-US"/>
          </a:p>
        </p:txBody>
      </p:sp>
    </p:spTree>
    <p:extLst>
      <p:ext uri="{BB962C8B-B14F-4D97-AF65-F5344CB8AC3E}">
        <p14:creationId xmlns:p14="http://schemas.microsoft.com/office/powerpoint/2010/main" val="480079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74</a:t>
            </a:fld>
            <a:endParaRPr kumimoji="1" lang="ja-JP" altLang="en-US"/>
          </a:p>
        </p:txBody>
      </p:sp>
    </p:spTree>
    <p:extLst>
      <p:ext uri="{BB962C8B-B14F-4D97-AF65-F5344CB8AC3E}">
        <p14:creationId xmlns:p14="http://schemas.microsoft.com/office/powerpoint/2010/main" val="9738903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2900">
              <a:solidFill>
                <a:prstClr val="black">
                  <a:lumMod val="65000"/>
                  <a:lumOff val="35000"/>
                </a:prstClr>
              </a:solidFill>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75</a:t>
            </a:fld>
            <a:endParaRPr kumimoji="1" lang="ja-JP" altLang="en-US"/>
          </a:p>
        </p:txBody>
      </p:sp>
    </p:spTree>
    <p:extLst>
      <p:ext uri="{BB962C8B-B14F-4D97-AF65-F5344CB8AC3E}">
        <p14:creationId xmlns:p14="http://schemas.microsoft.com/office/powerpoint/2010/main" val="14590681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76</a:t>
            </a:fld>
            <a:endParaRPr kumimoji="1" lang="ja-JP" altLang="en-US"/>
          </a:p>
        </p:txBody>
      </p:sp>
    </p:spTree>
    <p:extLst>
      <p:ext uri="{BB962C8B-B14F-4D97-AF65-F5344CB8AC3E}">
        <p14:creationId xmlns:p14="http://schemas.microsoft.com/office/powerpoint/2010/main" val="223936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8</a:t>
            </a:fld>
            <a:endParaRPr kumimoji="1" lang="ja-JP" altLang="en-US"/>
          </a:p>
        </p:txBody>
      </p:sp>
    </p:spTree>
    <p:extLst>
      <p:ext uri="{BB962C8B-B14F-4D97-AF65-F5344CB8AC3E}">
        <p14:creationId xmlns:p14="http://schemas.microsoft.com/office/powerpoint/2010/main" val="181943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Noto Sans JP Light" panose="020B0300000000000000" pitchFamily="34" charset="-128"/>
                <a:ea typeface="Noto Sans JP Light" panose="020B0300000000000000" pitchFamily="34" charset="-128"/>
              </a:rPr>
              <a:t>「</a:t>
            </a:r>
            <a:r>
              <a:rPr kumimoji="1" lang="en-US" altLang="ja-JP" dirty="0">
                <a:latin typeface="Noto Sans JP Light" panose="020B0300000000000000" pitchFamily="34" charset="-128"/>
                <a:ea typeface="Noto Sans JP Light" panose="020B0300000000000000" pitchFamily="34" charset="-128"/>
              </a:rPr>
              <a:t>5</a:t>
            </a:r>
            <a:r>
              <a:rPr kumimoji="1" lang="ja-JP" altLang="en-US" dirty="0">
                <a:latin typeface="Noto Sans JP Light" panose="020B0300000000000000" pitchFamily="34" charset="-128"/>
                <a:ea typeface="Noto Sans JP Light" panose="020B0300000000000000" pitchFamily="34" charset="-128"/>
              </a:rPr>
              <a:t>大栄養素」は人間が生きていくために必要な栄養素。</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ビタミン、ミネラルに着目するのが、「ライフパック シリーズ」（ライフパック ナノ プラスにはオメガ</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系脂肪酸が含まれているため、一部の種類の脂質にも着目）。</a:t>
            </a:r>
            <a:endParaRPr kumimoji="1" lang="en-US" altLang="ja-JP" dirty="0">
              <a:latin typeface="Noto Sans JP Light" panose="020B0300000000000000" pitchFamily="34" charset="-128"/>
              <a:ea typeface="Noto Sans JP Light" panose="020B0300000000000000" pitchFamily="34" charset="-128"/>
            </a:endParaRPr>
          </a:p>
          <a:p>
            <a:pPr defTabSz="954908">
              <a:defRPr/>
            </a:pPr>
            <a:r>
              <a:rPr kumimoji="1" lang="ja-JP" altLang="en-US" dirty="0">
                <a:latin typeface="Noto Sans JP Light" panose="020B0300000000000000" pitchFamily="34" charset="-128"/>
                <a:ea typeface="Noto Sans JP Light" panose="020B0300000000000000" pitchFamily="34" charset="-128"/>
              </a:rPr>
              <a:t>脂質、炭水化物、タンパク質に着目しているのが、「</a:t>
            </a: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 シリーズ」。</a:t>
            </a:r>
            <a:endParaRPr kumimoji="1" lang="en-US" altLang="ja-JP" dirty="0">
              <a:latin typeface="Noto Sans JP Light" panose="020B0300000000000000" pitchFamily="34" charset="-128"/>
              <a:ea typeface="Noto Sans JP Light" panose="020B0300000000000000" pitchFamily="34" charset="-128"/>
            </a:endParaRPr>
          </a:p>
          <a:p>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大栄養素」は、人間のカラダをつくり、動かすためのエネルギーのもとになるもの。</a:t>
            </a:r>
            <a:endParaRPr kumimoji="1" lang="en-US" altLang="ja-JP" dirty="0">
              <a:latin typeface="Noto Sans JP Light" panose="020B0300000000000000" pitchFamily="34" charset="-128"/>
              <a:ea typeface="Noto Sans JP Light" panose="020B0300000000000000" pitchFamily="34" charset="-128"/>
            </a:endParaRPr>
          </a:p>
          <a:p>
            <a:r>
              <a:rPr kumimoji="1" lang="en-US" altLang="ja-JP" dirty="0">
                <a:latin typeface="Noto Sans JP Light" panose="020B0300000000000000" pitchFamily="34" charset="-128"/>
                <a:ea typeface="Noto Sans JP Light" panose="020B0300000000000000" pitchFamily="34" charset="-128"/>
              </a:rPr>
              <a:t>2</a:t>
            </a:r>
            <a:r>
              <a:rPr kumimoji="1" lang="ja-JP" altLang="en-US" dirty="0">
                <a:latin typeface="Noto Sans JP Light" panose="020B0300000000000000" pitchFamily="34" charset="-128"/>
                <a:ea typeface="Noto Sans JP Light" panose="020B0300000000000000" pitchFamily="34" charset="-128"/>
              </a:rPr>
              <a:t>つのシリーズが揃うことで「</a:t>
            </a:r>
            <a:r>
              <a:rPr kumimoji="1" lang="en-US" altLang="ja-JP" dirty="0">
                <a:latin typeface="Noto Sans JP Light" panose="020B0300000000000000" pitchFamily="34" charset="-128"/>
                <a:ea typeface="Noto Sans JP Light" panose="020B0300000000000000" pitchFamily="34" charset="-128"/>
              </a:rPr>
              <a:t>5</a:t>
            </a:r>
            <a:r>
              <a:rPr kumimoji="1" lang="ja-JP" altLang="en-US" dirty="0">
                <a:latin typeface="Noto Sans JP Light" panose="020B0300000000000000" pitchFamily="34" charset="-128"/>
                <a:ea typeface="Noto Sans JP Light" panose="020B0300000000000000" pitchFamily="34" charset="-128"/>
              </a:rPr>
              <a:t>大栄養素」をカバー。</a:t>
            </a:r>
            <a:endParaRPr kumimoji="1" lang="en-US" altLang="ja-JP" dirty="0">
              <a:latin typeface="Noto Sans JP Light" panose="020B0300000000000000" pitchFamily="34" charset="-128"/>
              <a:ea typeface="Noto Sans JP Light" panose="020B0300000000000000" pitchFamily="34" charset="-128"/>
            </a:endParaRPr>
          </a:p>
          <a:p>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だれにでも必要な栄養素に着目する製品だから、多くの人につながることができる。</a:t>
            </a:r>
            <a:endParaRPr kumimoji="1" lang="en-US" altLang="ja-JP" dirty="0">
              <a:latin typeface="Noto Sans JP Light" panose="020B0300000000000000" pitchFamily="34" charset="-128"/>
              <a:ea typeface="Noto Sans JP Light" panose="020B0300000000000000"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9</a:t>
            </a:fld>
            <a:endParaRPr kumimoji="1" lang="ja-JP" altLang="en-US"/>
          </a:p>
        </p:txBody>
      </p:sp>
    </p:spTree>
    <p:extLst>
      <p:ext uri="{BB962C8B-B14F-4D97-AF65-F5344CB8AC3E}">
        <p14:creationId xmlns:p14="http://schemas.microsoft.com/office/powerpoint/2010/main" val="3797955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C678A-119C-CDA3-8002-86971494FDA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A96AB30-53A0-58EE-E8A7-CE31AE180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7C94ADB-6446-3A0F-7440-29CF6905D1EF}"/>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F84E1368-E14B-2626-EF6D-46C05C763D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9BE308-D6E3-737C-2477-E1830D31D658}"/>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41577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7B666-8FF9-6BBE-3C23-1A1EFE53136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CE6254-C2B3-F155-E5F5-94870673D30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462D07-0473-A4CE-8FA7-701AE629058B}"/>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E0C8814A-C17C-F559-458A-ACE1A0E3F2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DFD63E-E7B9-55E3-11AE-F32D24BB225F}"/>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268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CF5598-E3E6-1CAF-99D1-2DB08294998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812DB1-B804-B3AB-7A64-037CECD1C8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57BDF3-FD9B-46C4-47CE-058DD023DB7C}"/>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260133E5-04FA-4041-CDC1-9E3A3CEBCE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05398-A5B9-AEA9-3D0D-51AEBA76AAF4}"/>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07706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r">
              <a:lnSpc>
                <a:spcPct val="80000"/>
              </a:lnSpc>
              <a:spcBef>
                <a:spcPts val="0"/>
              </a:spcBef>
              <a:buSzTx/>
              <a:buNone/>
              <a:defRPr sz="6650" spc="532">
                <a:latin typeface="+mn-lt"/>
                <a:ea typeface="+mn-ea"/>
                <a:cs typeface="+mn-cs"/>
                <a:sym typeface="Verlag Light"/>
              </a:defRPr>
            </a:lvl1pPr>
            <a:lvl2pPr marL="0" indent="228600" algn="r">
              <a:lnSpc>
                <a:spcPct val="80000"/>
              </a:lnSpc>
              <a:spcBef>
                <a:spcPts val="0"/>
              </a:spcBef>
              <a:buSzTx/>
              <a:buNone/>
              <a:defRPr sz="6650" spc="532">
                <a:latin typeface="+mn-lt"/>
                <a:ea typeface="+mn-ea"/>
                <a:cs typeface="+mn-cs"/>
                <a:sym typeface="Verlag Light"/>
              </a:defRPr>
            </a:lvl2pPr>
            <a:lvl3pPr marL="0" indent="457200" algn="r">
              <a:lnSpc>
                <a:spcPct val="80000"/>
              </a:lnSpc>
              <a:spcBef>
                <a:spcPts val="0"/>
              </a:spcBef>
              <a:buSzTx/>
              <a:buNone/>
              <a:defRPr sz="6650" spc="532">
                <a:latin typeface="+mn-lt"/>
                <a:ea typeface="+mn-ea"/>
                <a:cs typeface="+mn-cs"/>
                <a:sym typeface="Verlag Light"/>
              </a:defRPr>
            </a:lvl3pPr>
            <a:lvl4pPr marL="0" indent="685800" algn="r">
              <a:lnSpc>
                <a:spcPct val="80000"/>
              </a:lnSpc>
              <a:spcBef>
                <a:spcPts val="0"/>
              </a:spcBef>
              <a:buSzTx/>
              <a:buNone/>
              <a:defRPr sz="6650" spc="532">
                <a:latin typeface="+mn-lt"/>
                <a:ea typeface="+mn-ea"/>
                <a:cs typeface="+mn-cs"/>
                <a:sym typeface="Verlag Light"/>
              </a:defRPr>
            </a:lvl4pPr>
            <a:lvl5pPr marL="0" indent="914400" algn="r">
              <a:lnSpc>
                <a:spcPct val="80000"/>
              </a:lnSpc>
              <a:spcBef>
                <a:spcPts val="0"/>
              </a:spcBef>
              <a:buSzTx/>
              <a:buNone/>
              <a:defRPr sz="6650" spc="532">
                <a:latin typeface="+mn-lt"/>
                <a:ea typeface="+mn-ea"/>
                <a:cs typeface="+mn-cs"/>
                <a:sym typeface="Verlag Light"/>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51790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62380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664C-249E-673E-6A36-40D248481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C678A-5282-ACE8-09E1-1C03533C0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25272-9A13-937C-8693-B2AB99B3D6CD}"/>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4629D8D9-CEF5-9A74-DC5F-FF63303B3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ABA22-2309-B9CE-A043-2571E432C366}"/>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75167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F58F-81BE-7619-2E91-3C326B854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6BA63-84C1-73E9-D790-E346C5E18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72BE0-D2AE-7C1B-17B9-D02CA74CA74D}"/>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3F12A286-10B2-ABA7-D14E-30AFBC143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0A75C-74C6-4771-9B4B-21933D30A675}"/>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414173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E2DB-62C4-C9F7-BBBC-91D3C9C3E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2F4D5A-A79A-CA39-904A-3CB30DEEA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533AE-B62F-F38F-E6B7-8184136AD1BA}"/>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DBAB151E-E8DE-65E8-1A84-440EDBC53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0428F-E699-C350-0727-3C8A29D4EFF1}"/>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1797175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1A37-3635-ABD6-DD0C-F7D9EA7EA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A7FB7-D2A1-72F0-E9EB-4D0532274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08A5E-772B-C393-45B7-6D0A545ED8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FE45D-15A6-52DE-9B7E-48E24FCC43A7}"/>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6" name="Footer Placeholder 5">
            <a:extLst>
              <a:ext uri="{FF2B5EF4-FFF2-40B4-BE49-F238E27FC236}">
                <a16:creationId xmlns:a16="http://schemas.microsoft.com/office/drawing/2014/main" id="{7677C99A-F46D-3714-B057-3198ADE3B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288D6-9384-6316-DA6B-2711994E1F2F}"/>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869443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74D7-1721-63D5-D50E-6014D15D6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72D619-BAE8-403B-0D09-577B16E06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A1F2F-E46E-A479-519A-77EB88CE5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0981D-E552-673D-ADA5-43906FADB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F756E-C1F6-0AD1-4F0E-8F52B47092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521B9-7F07-EEBD-C751-1D7F3B1AFADE}"/>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8" name="Footer Placeholder 7">
            <a:extLst>
              <a:ext uri="{FF2B5EF4-FFF2-40B4-BE49-F238E27FC236}">
                <a16:creationId xmlns:a16="http://schemas.microsoft.com/office/drawing/2014/main" id="{5AFB401E-00B1-146F-2FBF-8C96F57FD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A6E63-2EE9-D4D3-4BE8-AA28A213A9B9}"/>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956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52F1-2370-DC25-C0E0-4C08B8B86F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E8916E-1847-030E-F6A8-898E47F125E9}"/>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4" name="Footer Placeholder 3">
            <a:extLst>
              <a:ext uri="{FF2B5EF4-FFF2-40B4-BE49-F238E27FC236}">
                <a16:creationId xmlns:a16="http://schemas.microsoft.com/office/drawing/2014/main" id="{4CCD3566-C3C3-E00D-4FEC-B2F534B56A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767AAB-662B-2EAE-1775-57215DE302CC}"/>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417500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D0C87-D290-77AD-EABA-CEF033650A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100A63-F891-594A-6C99-92B6EAFBB95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FF57AD-7F06-0FE2-F441-71645B312060}"/>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3B7DC697-C9E4-857E-36C5-B90BBBED34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977661-127A-6155-4033-89F88FB585C0}"/>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599942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13FE6-98D8-0009-4CF9-DEB0D60A66C6}"/>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3" name="Footer Placeholder 2">
            <a:extLst>
              <a:ext uri="{FF2B5EF4-FFF2-40B4-BE49-F238E27FC236}">
                <a16:creationId xmlns:a16="http://schemas.microsoft.com/office/drawing/2014/main" id="{A891B30E-49E8-7812-6328-10AFC90AE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9251F-0D5A-9521-572A-658FC72140DE}"/>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716866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B3BA-5DFE-2BC2-E5FA-C04F81F30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753B2-E021-2EFB-ED1E-3DD9D08AD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EAFDF-11E3-C579-451E-F0A0828C4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D52F3-2631-3C4B-6B1D-D16315DA7EF0}"/>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6" name="Footer Placeholder 5">
            <a:extLst>
              <a:ext uri="{FF2B5EF4-FFF2-40B4-BE49-F238E27FC236}">
                <a16:creationId xmlns:a16="http://schemas.microsoft.com/office/drawing/2014/main" id="{63FF2340-4E4F-3132-15AA-1517F69E6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84990-5E8B-A8E4-2727-75E0048A533D}"/>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783069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03D2-13CA-0B09-EA52-080184900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39060-613F-CF72-2BDF-3E591925E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CAD49-DC01-199E-6555-8B7C6E888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8157C-8EA9-14B4-AC9F-311FEC28C1BA}"/>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6" name="Footer Placeholder 5">
            <a:extLst>
              <a:ext uri="{FF2B5EF4-FFF2-40B4-BE49-F238E27FC236}">
                <a16:creationId xmlns:a16="http://schemas.microsoft.com/office/drawing/2014/main" id="{D10AB1BF-7B55-9366-7A80-EC93F5835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6D9E6-2DDD-20DC-52ED-0B3AB7C50CDE}"/>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20244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C57C-7B0B-DF37-2BA3-77C56A2C2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8D7E80-233E-FCB0-DA38-5B86FDE041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C9688-AFC7-0C26-5931-71E8C6037873}"/>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8AAAC482-AA6A-CAFD-133E-E60F4BBC3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2F340-8534-970D-9633-878D7605B318}"/>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15999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EE6CF-07B8-5A8C-7FA6-E3CEFC3580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35460C-5F08-D2F9-281B-BCD767731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3DA35-329D-5A68-6BA2-98B89ACEE040}"/>
              </a:ext>
            </a:extLst>
          </p:cNvPr>
          <p:cNvSpPr>
            <a:spLocks noGrp="1"/>
          </p:cNvSpPr>
          <p:nvPr>
            <p:ph type="dt" sz="half" idx="10"/>
          </p:nvPr>
        </p:nvSpPr>
        <p:spPr/>
        <p:txBody>
          <a:body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D2DE7DA7-2496-63E9-E5E3-10B41D093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0168C-B845-92B3-B7D9-6136B902B5F3}"/>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41877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r">
              <a:lnSpc>
                <a:spcPct val="80000"/>
              </a:lnSpc>
              <a:spcBef>
                <a:spcPts val="0"/>
              </a:spcBef>
              <a:buSzTx/>
              <a:buNone/>
              <a:defRPr sz="6650" spc="532">
                <a:latin typeface="+mn-lt"/>
                <a:ea typeface="+mn-ea"/>
                <a:cs typeface="+mn-cs"/>
                <a:sym typeface="Verlag Light"/>
              </a:defRPr>
            </a:lvl1pPr>
            <a:lvl2pPr marL="0" indent="228600" algn="r">
              <a:lnSpc>
                <a:spcPct val="80000"/>
              </a:lnSpc>
              <a:spcBef>
                <a:spcPts val="0"/>
              </a:spcBef>
              <a:buSzTx/>
              <a:buNone/>
              <a:defRPr sz="6650" spc="532">
                <a:latin typeface="+mn-lt"/>
                <a:ea typeface="+mn-ea"/>
                <a:cs typeface="+mn-cs"/>
                <a:sym typeface="Verlag Light"/>
              </a:defRPr>
            </a:lvl2pPr>
            <a:lvl3pPr marL="0" indent="457200" algn="r">
              <a:lnSpc>
                <a:spcPct val="80000"/>
              </a:lnSpc>
              <a:spcBef>
                <a:spcPts val="0"/>
              </a:spcBef>
              <a:buSzTx/>
              <a:buNone/>
              <a:defRPr sz="6650" spc="532">
                <a:latin typeface="+mn-lt"/>
                <a:ea typeface="+mn-ea"/>
                <a:cs typeface="+mn-cs"/>
                <a:sym typeface="Verlag Light"/>
              </a:defRPr>
            </a:lvl3pPr>
            <a:lvl4pPr marL="0" indent="685800" algn="r">
              <a:lnSpc>
                <a:spcPct val="80000"/>
              </a:lnSpc>
              <a:spcBef>
                <a:spcPts val="0"/>
              </a:spcBef>
              <a:buSzTx/>
              <a:buNone/>
              <a:defRPr sz="6650" spc="532">
                <a:latin typeface="+mn-lt"/>
                <a:ea typeface="+mn-ea"/>
                <a:cs typeface="+mn-cs"/>
                <a:sym typeface="Verlag Light"/>
              </a:defRPr>
            </a:lvl4pPr>
            <a:lvl5pPr marL="0" indent="914400" algn="r">
              <a:lnSpc>
                <a:spcPct val="80000"/>
              </a:lnSpc>
              <a:spcBef>
                <a:spcPts val="0"/>
              </a:spcBef>
              <a:buSzTx/>
              <a:buNone/>
              <a:defRPr sz="6650" spc="532">
                <a:latin typeface="+mn-lt"/>
                <a:ea typeface="+mn-ea"/>
                <a:cs typeface="+mn-cs"/>
                <a:sym typeface="Verlag Light"/>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756377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144291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Split Screen Text">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57F6ED5-8040-304B-8D87-1675A6929B6B}"/>
              </a:ext>
            </a:extLst>
          </p:cNvPr>
          <p:cNvSpPr>
            <a:spLocks noGrp="1"/>
          </p:cNvSpPr>
          <p:nvPr>
            <p:ph type="title"/>
          </p:nvPr>
        </p:nvSpPr>
        <p:spPr>
          <a:xfrm>
            <a:off x="647701" y="555924"/>
            <a:ext cx="5448300" cy="1604867"/>
          </a:xfrm>
        </p:spPr>
        <p:txBody>
          <a:bodyPr/>
          <a:lstStyle>
            <a:lvl1pPr algn="l">
              <a:defRPr>
                <a:solidFill>
                  <a:schemeClr val="tx2"/>
                </a:solidFill>
              </a:defRPr>
            </a:lvl1pPr>
          </a:lstStyle>
          <a:p>
            <a:r>
              <a:rPr lang="en-US"/>
              <a:t>Click to edit Master title style</a:t>
            </a:r>
          </a:p>
        </p:txBody>
      </p:sp>
      <p:sp>
        <p:nvSpPr>
          <p:cNvPr id="14" name="Text Placeholder 5">
            <a:extLst>
              <a:ext uri="{FF2B5EF4-FFF2-40B4-BE49-F238E27FC236}">
                <a16:creationId xmlns:a16="http://schemas.microsoft.com/office/drawing/2014/main" id="{882ED373-9D34-E641-9B06-B7240D2D6577}"/>
              </a:ext>
            </a:extLst>
          </p:cNvPr>
          <p:cNvSpPr>
            <a:spLocks noGrp="1"/>
          </p:cNvSpPr>
          <p:nvPr>
            <p:ph type="body" sz="quarter" idx="12"/>
          </p:nvPr>
        </p:nvSpPr>
        <p:spPr>
          <a:xfrm>
            <a:off x="648196" y="2332596"/>
            <a:ext cx="5447627" cy="750405"/>
          </a:xfrm>
          <a:prstGeom prst="rect">
            <a:avLst/>
          </a:prstGeom>
        </p:spPr>
        <p:txBody>
          <a:bodyPr/>
          <a:lstStyle>
            <a:lvl1pPr marL="0" indent="0" algn="l">
              <a:lnSpc>
                <a:spcPct val="100000"/>
              </a:lnSpc>
              <a:buNone/>
              <a:defRPr sz="2400" b="0" i="0">
                <a:solidFill>
                  <a:schemeClr val="bg2">
                    <a:lumMod val="50000"/>
                  </a:schemeClr>
                </a:solidFill>
                <a:latin typeface="Lemance" panose="020B0503020203020204" pitchFamily="34" charset="77"/>
                <a:cs typeface="Lemance" panose="020B0503020203020204" pitchFamily="34" charset="77"/>
              </a:defRPr>
            </a:lvl1pPr>
            <a:lvl2pPr marL="457189" indent="0" algn="l">
              <a:lnSpc>
                <a:spcPct val="100000"/>
              </a:lnSpc>
              <a:buNone/>
              <a:defRPr sz="2000" b="0" i="0">
                <a:solidFill>
                  <a:schemeClr val="bg2">
                    <a:lumMod val="50000"/>
                  </a:schemeClr>
                </a:solidFill>
                <a:latin typeface="Lemance" panose="020B0503020203020204" pitchFamily="34" charset="77"/>
                <a:cs typeface="Lemance" panose="020B050302020302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61FC70C4-10B5-4B43-B911-005C12BF62B0}"/>
              </a:ext>
            </a:extLst>
          </p:cNvPr>
          <p:cNvSpPr>
            <a:spLocks noGrp="1"/>
          </p:cNvSpPr>
          <p:nvPr>
            <p:ph type="body" sz="quarter" idx="13"/>
          </p:nvPr>
        </p:nvSpPr>
        <p:spPr>
          <a:xfrm>
            <a:off x="405602" y="3639684"/>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6" name="Text Placeholder 5">
            <a:extLst>
              <a:ext uri="{FF2B5EF4-FFF2-40B4-BE49-F238E27FC236}">
                <a16:creationId xmlns:a16="http://schemas.microsoft.com/office/drawing/2014/main" id="{EC03E651-F6A8-2843-AE15-2CF8B3328A00}"/>
              </a:ext>
            </a:extLst>
          </p:cNvPr>
          <p:cNvSpPr>
            <a:spLocks noGrp="1"/>
          </p:cNvSpPr>
          <p:nvPr>
            <p:ph type="body" sz="quarter" idx="14"/>
          </p:nvPr>
        </p:nvSpPr>
        <p:spPr>
          <a:xfrm>
            <a:off x="5500117" y="4274165"/>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0095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A7B94-A85B-E74F-E611-94D2C6C2C0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4A04558-9B35-12C0-616F-4EC15AE9C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71543B9-97D6-0143-2034-CBD8BF3566D0}"/>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D5E99551-0A29-506B-CE26-7259DF6B911D}"/>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9B065144-9D5D-53AD-A931-ACD3F8F0577D}"/>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872686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B02861-200E-0CB3-FD47-3C97221E35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1C471F-D84A-6BDB-BB10-3ED53797BF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63D453-1F67-BC03-29EE-B2A7AA4F2BCC}"/>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4854B683-E61E-AC6D-23DD-C4CCF89104B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73569E81-7521-17AD-0BD4-3226816CB96B}"/>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191541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340A1-7F28-B0B4-A14C-D761D46E55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916E3F-B225-42DE-CD58-A79D0A329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94F005D-C68F-C3EF-6336-124353BC4D3B}"/>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22A335ED-7868-29E5-F036-D424E2A8EC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A22824-012E-D055-FE5F-4C498020BC2F}"/>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17789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958B12-0A1E-DFC8-AEAB-D47444F489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48EBC11-3301-25D1-B894-A789D5BBC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CB074FB-12A7-2412-F33E-582868E0F5E8}"/>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E38D6AA1-B949-6DDA-62EB-2B98B96FBFCE}"/>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4AF14D76-CBA0-3A1F-7F7F-46D353E4764A}"/>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18853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69069F-A165-4C7E-9247-215FA6EF7C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567242E-5B8F-3E0C-0A66-980483B0668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5A009CB-E3D9-A073-6CD2-39B250246E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5E3161D-BC34-94DC-4D6D-63D01B5ADA4E}"/>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6" name="フッター プレースホルダー 5">
            <a:extLst>
              <a:ext uri="{FF2B5EF4-FFF2-40B4-BE49-F238E27FC236}">
                <a16:creationId xmlns:a16="http://schemas.microsoft.com/office/drawing/2014/main" id="{30AA8BB5-6B78-C12D-43F8-D02C8D2669F6}"/>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79E3FFB8-292D-4AB6-5985-CCEC60D3018F}"/>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454121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BB64E-2367-E7C2-E5EE-121F07C000C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9212A3-650F-74B9-88B0-DDBCC48A4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A9CA1E-3928-1A76-6DDF-9F03BC77B63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034F19F-8742-BC38-960D-F73C9F0C7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735A7C-BE8B-C852-392C-BE0B3AD514C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C915A0A-31D1-0697-3333-CD85328B991F}"/>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8" name="フッター プレースホルダー 7">
            <a:extLst>
              <a:ext uri="{FF2B5EF4-FFF2-40B4-BE49-F238E27FC236}">
                <a16:creationId xmlns:a16="http://schemas.microsoft.com/office/drawing/2014/main" id="{3B8673D2-1265-7BA5-4C97-A7DEA3C5D59E}"/>
              </a:ext>
            </a:extLst>
          </p:cNvPr>
          <p:cNvSpPr>
            <a:spLocks noGrp="1"/>
          </p:cNvSpPr>
          <p:nvPr>
            <p:ph type="ftr" sz="quarter" idx="11"/>
          </p:nvPr>
        </p:nvSpPr>
        <p:spPr/>
        <p:txBody>
          <a:bodyPr/>
          <a:lstStyle/>
          <a:p>
            <a:endParaRPr lang="en-US"/>
          </a:p>
        </p:txBody>
      </p:sp>
      <p:sp>
        <p:nvSpPr>
          <p:cNvPr id="9" name="スライド番号プレースホルダー 8">
            <a:extLst>
              <a:ext uri="{FF2B5EF4-FFF2-40B4-BE49-F238E27FC236}">
                <a16:creationId xmlns:a16="http://schemas.microsoft.com/office/drawing/2014/main" id="{5A1547C9-B7A3-426C-919E-C010E1AB2257}"/>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131268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2742E-2527-B69A-48CC-D3EF0CA9E2C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F45FCF3-B1B7-ACCC-B987-324B6029B026}"/>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4" name="フッター プレースホルダー 3">
            <a:extLst>
              <a:ext uri="{FF2B5EF4-FFF2-40B4-BE49-F238E27FC236}">
                <a16:creationId xmlns:a16="http://schemas.microsoft.com/office/drawing/2014/main" id="{58199FCD-531A-6B01-0223-94182E634F2B}"/>
              </a:ext>
            </a:extLst>
          </p:cNvPr>
          <p:cNvSpPr>
            <a:spLocks noGrp="1"/>
          </p:cNvSpPr>
          <p:nvPr>
            <p:ph type="ftr" sz="quarter" idx="11"/>
          </p:nvPr>
        </p:nvSpPr>
        <p:spPr/>
        <p:txBody>
          <a:bodyPr/>
          <a:lstStyle/>
          <a:p>
            <a:endParaRPr lang="en-US"/>
          </a:p>
        </p:txBody>
      </p:sp>
      <p:sp>
        <p:nvSpPr>
          <p:cNvPr id="5" name="スライド番号プレースホルダー 4">
            <a:extLst>
              <a:ext uri="{FF2B5EF4-FFF2-40B4-BE49-F238E27FC236}">
                <a16:creationId xmlns:a16="http://schemas.microsoft.com/office/drawing/2014/main" id="{BEB6EA64-81E0-7BCD-3089-F2F833C1ADC5}"/>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1178566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5DCCE4-D378-9DC1-CC78-C28D806C8D13}"/>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3" name="フッター プレースホルダー 2">
            <a:extLst>
              <a:ext uri="{FF2B5EF4-FFF2-40B4-BE49-F238E27FC236}">
                <a16:creationId xmlns:a16="http://schemas.microsoft.com/office/drawing/2014/main" id="{51EA98A1-E075-FAEB-61B6-8A2DD76F0936}"/>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E7C81CC8-FD51-8D7F-AAF1-37BA87B650EC}"/>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57065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232A4-7E2E-6330-49F5-17F2179310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2E844B-0C3C-7211-9F16-F11D07EB9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9C6567-0250-F6CC-EDC5-F89E1F140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5B2D5C-FAEB-82AD-3994-31C484554772}"/>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6" name="フッター プレースホルダー 5">
            <a:extLst>
              <a:ext uri="{FF2B5EF4-FFF2-40B4-BE49-F238E27FC236}">
                <a16:creationId xmlns:a16="http://schemas.microsoft.com/office/drawing/2014/main" id="{2AF0E3D1-EEC8-4599-6E87-B75789E87A97}"/>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F1739AC3-9324-8CC9-AC40-66CC91160AE5}"/>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896528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0F83A-46FA-1755-1074-FEADF5374D3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E924306-923A-8330-5EEA-960293665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4AE8F8A-8D2D-5A2F-DEAC-F9991F7C5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EBEE25C-1B0C-D07E-E994-32C0E5AB7794}"/>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6" name="フッター プレースホルダー 5">
            <a:extLst>
              <a:ext uri="{FF2B5EF4-FFF2-40B4-BE49-F238E27FC236}">
                <a16:creationId xmlns:a16="http://schemas.microsoft.com/office/drawing/2014/main" id="{AF26D881-5498-B660-7070-EA914569C547}"/>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8B20219A-97C8-DD29-DDF6-37E3FC95F984}"/>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470239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DA7AA-280F-2483-FD8A-D458046CF0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37B4D4-E50A-3B00-1BCE-EE26736433D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338742-97F0-DD17-2AE0-0D5AA9F4A161}"/>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1E45DEAB-F225-29A4-864B-67678FBC5D41}"/>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F9F78ABA-8B0D-62B6-CAE9-618D98057872}"/>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01420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B0B1DB-A4F0-79D0-F6AB-25E4CAC3683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3AC7324-3B8C-DCF7-0021-C4FCC6EB2F7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97BF9D-485E-1227-06B6-C71368D60448}"/>
              </a:ext>
            </a:extLst>
          </p:cNvPr>
          <p:cNvSpPr>
            <a:spLocks noGrp="1"/>
          </p:cNvSpPr>
          <p:nvPr>
            <p:ph type="dt" sz="half" idx="10"/>
          </p:nvPr>
        </p:nvSpPr>
        <p:spPr/>
        <p:txBody>
          <a:body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7968621C-5877-CBF6-C32C-F873D3BAD75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B35E8579-A101-66B7-6B74-F260529EFF28}"/>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4038496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copy 1">
    <p:bg>
      <p:bgPr>
        <a:solidFill>
          <a:srgbClr val="F9F9F9"/>
        </a:solidFill>
        <a:effectLst/>
      </p:bgPr>
    </p:bg>
    <p:spTree>
      <p:nvGrpSpPr>
        <p:cNvPr id="1" name=""/>
        <p:cNvGrpSpPr/>
        <p:nvPr/>
      </p:nvGrpSpPr>
      <p:grpSpPr>
        <a:xfrm>
          <a:off x="0" y="0"/>
          <a:ext cx="0" cy="0"/>
          <a:chOff x="0" y="0"/>
          <a:chExt cx="0" cy="0"/>
        </a:xfrm>
      </p:grpSpPr>
      <p:sp>
        <p:nvSpPr>
          <p:cNvPr id="159" name="Slide Number"/>
          <p:cNvSpPr txBox="1">
            <a:spLocks noGrp="1"/>
          </p:cNvSpPr>
          <p:nvPr>
            <p:ph type="sldNum" sz="quarter" idx="2"/>
          </p:nvPr>
        </p:nvSpPr>
        <p:spPr>
          <a:xfrm>
            <a:off x="11689239" y="6368390"/>
            <a:ext cx="247752" cy="251460"/>
          </a:xfrm>
          <a:prstGeom prst="rect">
            <a:avLst/>
          </a:prstGeom>
        </p:spPr>
        <p:txBody>
          <a:bodyPr anchor="ctr"/>
          <a:lstStyle>
            <a:lvl1pPr>
              <a:defRPr sz="1600">
                <a:solidFill>
                  <a:srgbClr val="FFFFFF"/>
                </a:solidFill>
                <a:latin typeface="Verlag Bold"/>
                <a:ea typeface="Verlag Bold"/>
                <a:cs typeface="Verlag Bold"/>
                <a:sym typeface="Verlag Bold"/>
              </a:defRPr>
            </a:lvl1pPr>
          </a:lstStyle>
          <a:p>
            <a:fld id="{86CB4B4D-7CA3-9044-876B-883B54F8677D}" type="slidenum">
              <a:t>‹#›</a:t>
            </a:fld>
            <a:endParaRPr/>
          </a:p>
        </p:txBody>
      </p:sp>
    </p:spTree>
    <p:extLst>
      <p:ext uri="{BB962C8B-B14F-4D97-AF65-F5344CB8AC3E}">
        <p14:creationId xmlns:p14="http://schemas.microsoft.com/office/powerpoint/2010/main" val="4194798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2564C-45ED-C10C-D553-BE9FF6F16A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2A75BC-D241-076C-99D7-9725A9B742A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29784B-6EA3-6207-5B62-A76E2B9DD0A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2FD0B94-B657-A93C-FD03-14C5E512F9E9}"/>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D1E395D5-D1DD-FF45-5819-D74AC32F82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7238084-9D84-77C7-0FEA-836321C9B4D7}"/>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948763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Split Screen Text">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57F6ED5-8040-304B-8D87-1675A6929B6B}"/>
              </a:ext>
            </a:extLst>
          </p:cNvPr>
          <p:cNvSpPr>
            <a:spLocks noGrp="1"/>
          </p:cNvSpPr>
          <p:nvPr>
            <p:ph type="title"/>
          </p:nvPr>
        </p:nvSpPr>
        <p:spPr>
          <a:xfrm>
            <a:off x="647701" y="555924"/>
            <a:ext cx="5448300" cy="1604867"/>
          </a:xfrm>
        </p:spPr>
        <p:txBody>
          <a:bodyPr/>
          <a:lstStyle>
            <a:lvl1pPr algn="l">
              <a:defRPr>
                <a:solidFill>
                  <a:schemeClr val="tx2"/>
                </a:solidFill>
              </a:defRPr>
            </a:lvl1pPr>
          </a:lstStyle>
          <a:p>
            <a:r>
              <a:rPr lang="en-US"/>
              <a:t>Click to edit Master title style</a:t>
            </a:r>
          </a:p>
        </p:txBody>
      </p:sp>
      <p:sp>
        <p:nvSpPr>
          <p:cNvPr id="14" name="Text Placeholder 5">
            <a:extLst>
              <a:ext uri="{FF2B5EF4-FFF2-40B4-BE49-F238E27FC236}">
                <a16:creationId xmlns:a16="http://schemas.microsoft.com/office/drawing/2014/main" id="{882ED373-9D34-E641-9B06-B7240D2D6577}"/>
              </a:ext>
            </a:extLst>
          </p:cNvPr>
          <p:cNvSpPr>
            <a:spLocks noGrp="1"/>
          </p:cNvSpPr>
          <p:nvPr>
            <p:ph type="body" sz="quarter" idx="12"/>
          </p:nvPr>
        </p:nvSpPr>
        <p:spPr>
          <a:xfrm>
            <a:off x="648196" y="2332596"/>
            <a:ext cx="5447627" cy="750405"/>
          </a:xfrm>
          <a:prstGeom prst="rect">
            <a:avLst/>
          </a:prstGeom>
        </p:spPr>
        <p:txBody>
          <a:bodyPr/>
          <a:lstStyle>
            <a:lvl1pPr marL="0" indent="0" algn="l">
              <a:lnSpc>
                <a:spcPct val="100000"/>
              </a:lnSpc>
              <a:buNone/>
              <a:defRPr sz="2400" b="0" i="0">
                <a:solidFill>
                  <a:schemeClr val="bg2">
                    <a:lumMod val="50000"/>
                  </a:schemeClr>
                </a:solidFill>
                <a:latin typeface="Lemance" panose="020B0503020203020204" pitchFamily="34" charset="77"/>
                <a:cs typeface="Lemance" panose="020B0503020203020204" pitchFamily="34" charset="77"/>
              </a:defRPr>
            </a:lvl1pPr>
            <a:lvl2pPr marL="457189" indent="0" algn="l">
              <a:lnSpc>
                <a:spcPct val="100000"/>
              </a:lnSpc>
              <a:buNone/>
              <a:defRPr sz="2000" b="0" i="0">
                <a:solidFill>
                  <a:schemeClr val="bg2">
                    <a:lumMod val="50000"/>
                  </a:schemeClr>
                </a:solidFill>
                <a:latin typeface="Lemance" panose="020B0503020203020204" pitchFamily="34" charset="77"/>
                <a:cs typeface="Lemance" panose="020B050302020302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61FC70C4-10B5-4B43-B911-005C12BF62B0}"/>
              </a:ext>
            </a:extLst>
          </p:cNvPr>
          <p:cNvSpPr>
            <a:spLocks noGrp="1"/>
          </p:cNvSpPr>
          <p:nvPr>
            <p:ph type="body" sz="quarter" idx="13"/>
          </p:nvPr>
        </p:nvSpPr>
        <p:spPr>
          <a:xfrm>
            <a:off x="405602" y="3639684"/>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6" name="Text Placeholder 5">
            <a:extLst>
              <a:ext uri="{FF2B5EF4-FFF2-40B4-BE49-F238E27FC236}">
                <a16:creationId xmlns:a16="http://schemas.microsoft.com/office/drawing/2014/main" id="{EC03E651-F6A8-2843-AE15-2CF8B3328A00}"/>
              </a:ext>
            </a:extLst>
          </p:cNvPr>
          <p:cNvSpPr>
            <a:spLocks noGrp="1"/>
          </p:cNvSpPr>
          <p:nvPr>
            <p:ph type="body" sz="quarter" idx="14"/>
          </p:nvPr>
        </p:nvSpPr>
        <p:spPr>
          <a:xfrm>
            <a:off x="5500117" y="4274165"/>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213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B825-9A69-022E-EAE1-395EDBDDEE1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4C0B38-8151-F81F-CA29-06A7683B9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1369250-F0EB-191D-E769-BD45182A3F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0A02BB7-EA5C-D1B8-566A-4BFBAD3BC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71560C-C11C-FEA3-02CF-89A83611517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1F67F2-19A6-1F8C-9F5F-B9C13A43FA94}"/>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8" name="フッター プレースホルダー 7">
            <a:extLst>
              <a:ext uri="{FF2B5EF4-FFF2-40B4-BE49-F238E27FC236}">
                <a16:creationId xmlns:a16="http://schemas.microsoft.com/office/drawing/2014/main" id="{74016561-C360-2EE1-CA8C-B66F34D0CD4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D13E3BA-4906-0311-98F9-CE80FC3EDFCA}"/>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497343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997A9-44D4-1C97-1D21-143D4624FB0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3D35F8D-5E6F-3DFF-3B4E-0D7BED6FF8C0}"/>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4" name="フッター プレースホルダー 3">
            <a:extLst>
              <a:ext uri="{FF2B5EF4-FFF2-40B4-BE49-F238E27FC236}">
                <a16:creationId xmlns:a16="http://schemas.microsoft.com/office/drawing/2014/main" id="{5D5B8CD8-1C96-0A89-EFD5-04316CA8FE9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1D700FD-EC82-6E79-4016-A11FA9EF63ED}"/>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9393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F56CF6-4894-1630-C0F8-B5161C655C15}"/>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3" name="フッター プレースホルダー 2">
            <a:extLst>
              <a:ext uri="{FF2B5EF4-FFF2-40B4-BE49-F238E27FC236}">
                <a16:creationId xmlns:a16="http://schemas.microsoft.com/office/drawing/2014/main" id="{C5A26CE3-7530-098D-BC2F-F498A320B9C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E867B1-55C3-819E-B0E3-9E2C7548CE79}"/>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283504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ABAD03-28F4-6190-F45E-531F98D0C34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CC5CCD-FCE5-786B-DF8E-44E0DD383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00A0B0-E553-0D71-D898-38787A8A7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43B317-F64B-CE80-A63B-CE944AFC3051}"/>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0A156AA0-4AE9-EAE2-CD98-F563FF59AA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853BA9-2CFE-361D-B033-FB0DE69ECD39}"/>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89719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9A384-C4EA-1C29-F2D8-42F58932D6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D682178-0A05-02BB-F7CF-11A65D66E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67C64E4-1FD1-49DF-92FC-67137AFF2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438361C-77CF-7099-0924-7A714A3D1C81}"/>
              </a:ext>
            </a:extLst>
          </p:cNvPr>
          <p:cNvSpPr>
            <a:spLocks noGrp="1"/>
          </p:cNvSpPr>
          <p:nvPr>
            <p:ph type="dt" sz="half" idx="10"/>
          </p:nvPr>
        </p:nvSpPr>
        <p:spPr/>
        <p:txBody>
          <a:bodyPr/>
          <a:lstStyle/>
          <a:p>
            <a:fld id="{10DA3E64-688C-45C0-93EC-5D2D53375C29}" type="datetimeFigureOut">
              <a:rPr kumimoji="1" lang="ja-JP" altLang="en-US" smtClean="0"/>
              <a:t>2024/8/23</a:t>
            </a:fld>
            <a:endParaRPr kumimoji="1" lang="ja-JP" altLang="en-US"/>
          </a:p>
        </p:txBody>
      </p:sp>
      <p:sp>
        <p:nvSpPr>
          <p:cNvPr id="6" name="フッター プレースホルダー 5">
            <a:extLst>
              <a:ext uri="{FF2B5EF4-FFF2-40B4-BE49-F238E27FC236}">
                <a16:creationId xmlns:a16="http://schemas.microsoft.com/office/drawing/2014/main" id="{BCCF978A-0FF2-EE44-EEFE-F1D0FD1647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8DA4D8-0746-527F-C8C3-0BF1B582175C}"/>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874404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2A92796-995B-4B24-FAFC-63691FD63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390353-34DA-AA35-99E6-306575FBA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A71920-CD5B-26B5-3455-8E11EAF0F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DA3E64-688C-45C0-93EC-5D2D53375C29}" type="datetimeFigureOut">
              <a:rPr kumimoji="1" lang="ja-JP" altLang="en-US" smtClean="0"/>
              <a:t>2024/8/23</a:t>
            </a:fld>
            <a:endParaRPr kumimoji="1" lang="ja-JP" altLang="en-US"/>
          </a:p>
        </p:txBody>
      </p:sp>
      <p:sp>
        <p:nvSpPr>
          <p:cNvPr id="5" name="フッター プレースホルダー 4">
            <a:extLst>
              <a:ext uri="{FF2B5EF4-FFF2-40B4-BE49-F238E27FC236}">
                <a16:creationId xmlns:a16="http://schemas.microsoft.com/office/drawing/2014/main" id="{0CF4FFB4-937F-6413-DF39-E177E61EA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BE9A6A9-DDAE-7D85-FAAD-7A18AE18E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65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64E78-3905-D504-F865-DE8234A9E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C8E40E-7CA6-0B69-B09F-3BB71ECD0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82225-CD8D-9516-3807-B3AE59ED8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E4562-B772-F743-8AD0-BDF7B4A8C77B}" type="datetimeFigureOut">
              <a:rPr lang="en-US" smtClean="0"/>
              <a:t>8/23/2024</a:t>
            </a:fld>
            <a:endParaRPr lang="en-US"/>
          </a:p>
        </p:txBody>
      </p:sp>
      <p:sp>
        <p:nvSpPr>
          <p:cNvPr id="5" name="Footer Placeholder 4">
            <a:extLst>
              <a:ext uri="{FF2B5EF4-FFF2-40B4-BE49-F238E27FC236}">
                <a16:creationId xmlns:a16="http://schemas.microsoft.com/office/drawing/2014/main" id="{6D7F8D67-2B65-29CA-3515-514FE50AD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36FE56-6E2A-AC35-6E81-B242A3236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B1B79-3BC5-9A41-B007-0CBA308B3941}" type="slidenum">
              <a:rPr lang="en-US" smtClean="0"/>
              <a:t>‹#›</a:t>
            </a:fld>
            <a:endParaRPr lang="en-US"/>
          </a:p>
        </p:txBody>
      </p:sp>
    </p:spTree>
    <p:extLst>
      <p:ext uri="{BB962C8B-B14F-4D97-AF65-F5344CB8AC3E}">
        <p14:creationId xmlns:p14="http://schemas.microsoft.com/office/powerpoint/2010/main" val="11487711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EC604E6-F67E-6EB5-20FF-EF821F294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51B01-CB48-AE2C-8813-2797D92DC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AFDC1F-4363-6D64-B78E-F1BEF1CDB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D03FA-8E39-6942-9616-51A961AA8735}" type="datetimeFigureOut">
              <a:rPr lang="en-US" smtClean="0"/>
              <a:t>8/23/2024</a:t>
            </a:fld>
            <a:endParaRPr lang="en-US"/>
          </a:p>
        </p:txBody>
      </p:sp>
      <p:sp>
        <p:nvSpPr>
          <p:cNvPr id="5" name="フッター プレースホルダー 4">
            <a:extLst>
              <a:ext uri="{FF2B5EF4-FFF2-40B4-BE49-F238E27FC236}">
                <a16:creationId xmlns:a16="http://schemas.microsoft.com/office/drawing/2014/main" id="{1CB9300F-4A02-2FE5-4D59-F71C4BFD4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a:extLst>
              <a:ext uri="{FF2B5EF4-FFF2-40B4-BE49-F238E27FC236}">
                <a16:creationId xmlns:a16="http://schemas.microsoft.com/office/drawing/2014/main" id="{03D67A1D-395A-3635-EC4D-5C3983EE2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50338-A72C-0F41-A92D-7793883CC095}" type="slidenum">
              <a:rPr lang="en-US" smtClean="0"/>
              <a:t>‹#›</a:t>
            </a:fld>
            <a:endParaRPr lang="en-US"/>
          </a:p>
        </p:txBody>
      </p:sp>
    </p:spTree>
    <p:extLst>
      <p:ext uri="{BB962C8B-B14F-4D97-AF65-F5344CB8AC3E}">
        <p14:creationId xmlns:p14="http://schemas.microsoft.com/office/powerpoint/2010/main" val="28597676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11" Type="http://schemas.microsoft.com/office/2007/relationships/hdphoto" Target="../media/hdphoto2.wdp"/><Relationship Id="rId5" Type="http://schemas.openxmlformats.org/officeDocument/2006/relationships/image" Target="../media/image28.jpe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7.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11" Type="http://schemas.microsoft.com/office/2007/relationships/hdphoto" Target="../media/hdphoto2.wdp"/><Relationship Id="rId5" Type="http://schemas.openxmlformats.org/officeDocument/2006/relationships/image" Target="../media/image28.jpe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5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54.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4.xm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5.xml"/><Relationship Id="rId7" Type="http://schemas.openxmlformats.org/officeDocument/2006/relationships/image" Target="../media/image70.png"/><Relationship Id="rId12"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64.png"/><Relationship Id="rId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chart" Target="../charts/chart6.xml"/><Relationship Id="rId7" Type="http://schemas.openxmlformats.org/officeDocument/2006/relationships/image" Target="../media/image68.png"/><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65.png"/><Relationship Id="rId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microsoft.com/office/2007/relationships/hdphoto" Target="../media/hdphoto6.wdp"/><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hart" Target="../charts/chart7.xml"/><Relationship Id="rId7" Type="http://schemas.openxmlformats.org/officeDocument/2006/relationships/image" Target="../media/image76.png"/><Relationship Id="rId12"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69.png"/><Relationship Id="rId3" Type="http://schemas.openxmlformats.org/officeDocument/2006/relationships/chart" Target="../charts/chart8.xml"/><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0.png"/><Relationship Id="rId5" Type="http://schemas.openxmlformats.org/officeDocument/2006/relationships/image" Target="../media/image94.png"/><Relationship Id="rId10" Type="http://schemas.openxmlformats.org/officeDocument/2006/relationships/image" Target="../media/image76.png"/><Relationship Id="rId4" Type="http://schemas.openxmlformats.org/officeDocument/2006/relationships/image" Target="../media/image93.png"/><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5.png"/><Relationship Id="rId7"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97.jpeg"/><Relationship Id="rId5" Type="http://schemas.openxmlformats.org/officeDocument/2006/relationships/image" Target="../media/image70.png"/><Relationship Id="rId4" Type="http://schemas.openxmlformats.org/officeDocument/2006/relationships/image" Target="../media/image76.png"/><Relationship Id="rId9" Type="http://schemas.openxmlformats.org/officeDocument/2006/relationships/image" Target="../media/image100.png"/></Relationships>
</file>

<file path=ppt/slides/_rels/slide4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76.png"/><Relationship Id="rId7"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101.png"/><Relationship Id="rId5" Type="http://schemas.openxmlformats.org/officeDocument/2006/relationships/chart" Target="../charts/chart10.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105.png"/><Relationship Id="rId5" Type="http://schemas.microsoft.com/office/2007/relationships/hdphoto" Target="../media/hdphoto7.wdp"/><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5.png"/><Relationship Id="rId7" Type="http://schemas.openxmlformats.org/officeDocument/2006/relationships/chart" Target="../charts/chart12.xml"/><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106.jpeg"/><Relationship Id="rId11" Type="http://schemas.openxmlformats.org/officeDocument/2006/relationships/image" Target="../media/image76.png"/><Relationship Id="rId5" Type="http://schemas.openxmlformats.org/officeDocument/2006/relationships/chart" Target="../charts/chart11.xml"/><Relationship Id="rId10"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png"/><Relationship Id="rId7"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113.png"/><Relationship Id="rId5" Type="http://schemas.openxmlformats.org/officeDocument/2006/relationships/chart" Target="../charts/chart14.xml"/><Relationship Id="rId10" Type="http://schemas.openxmlformats.org/officeDocument/2006/relationships/image" Target="../media/image117.png"/><Relationship Id="rId4" Type="http://schemas.openxmlformats.org/officeDocument/2006/relationships/image" Target="../media/image108.png"/><Relationship Id="rId9"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120.jpe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121.png"/><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20.xml"/><Relationship Id="rId5" Type="http://schemas.openxmlformats.org/officeDocument/2006/relationships/image" Target="../media/image123.jpeg"/><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0.xml"/><Relationship Id="rId5" Type="http://schemas.openxmlformats.org/officeDocument/2006/relationships/image" Target="../media/image124.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125.jpeg"/><Relationship Id="rId4" Type="http://schemas.openxmlformats.org/officeDocument/2006/relationships/image" Target="../media/image12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0.xml"/><Relationship Id="rId1" Type="http://schemas.openxmlformats.org/officeDocument/2006/relationships/slideLayout" Target="../slideLayouts/slideLayout20.xml"/><Relationship Id="rId5" Type="http://schemas.openxmlformats.org/officeDocument/2006/relationships/image" Target="../media/image120.jpeg"/><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128.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2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20.xml"/><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microsoft.com/office/2007/relationships/hdphoto" Target="../media/hdphoto8.wdp"/></Relationships>
</file>

<file path=ppt/slides/_rels/slide6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27.xml"/><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image" Target="../media/image146.png"/><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5.xml"/><Relationship Id="rId1" Type="http://schemas.openxmlformats.org/officeDocument/2006/relationships/slideLayout" Target="../slideLayouts/slideLayout20.xml"/><Relationship Id="rId6" Type="http://schemas.openxmlformats.org/officeDocument/2006/relationships/image" Target="../media/image151.png"/><Relationship Id="rId5" Type="http://schemas.openxmlformats.org/officeDocument/2006/relationships/image" Target="../media/image146.png"/><Relationship Id="rId4" Type="http://schemas.openxmlformats.org/officeDocument/2006/relationships/image" Target="../media/image150.png"/></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屋外, 再生, 草 が含まれている画像&#10;&#10;自動的に生成された説明">
            <a:extLst>
              <a:ext uri="{FF2B5EF4-FFF2-40B4-BE49-F238E27FC236}">
                <a16:creationId xmlns:a16="http://schemas.microsoft.com/office/drawing/2014/main" id="{E87708B4-79F4-CA70-7F53-093BA1E99C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6888416" cy="6858000"/>
          </a:xfrm>
          <a:prstGeom prst="rect">
            <a:avLst/>
          </a:prstGeom>
        </p:spPr>
      </p:pic>
      <p:sp>
        <p:nvSpPr>
          <p:cNvPr id="9" name="正方形/長方形 8">
            <a:extLst>
              <a:ext uri="{FF2B5EF4-FFF2-40B4-BE49-F238E27FC236}">
                <a16:creationId xmlns:a16="http://schemas.microsoft.com/office/drawing/2014/main" id="{774A86AB-503C-EA3B-5278-7E977AEF9AB2}"/>
              </a:ext>
            </a:extLst>
          </p:cNvPr>
          <p:cNvSpPr>
            <a:spLocks/>
          </p:cNvSpPr>
          <p:nvPr/>
        </p:nvSpPr>
        <p:spPr>
          <a:xfrm>
            <a:off x="6879529" y="0"/>
            <a:ext cx="531247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itle 1">
            <a:extLst>
              <a:ext uri="{FF2B5EF4-FFF2-40B4-BE49-F238E27FC236}">
                <a16:creationId xmlns:a16="http://schemas.microsoft.com/office/drawing/2014/main" id="{BD437FE4-8298-FB17-ED27-4E12DD700EDB}"/>
              </a:ext>
            </a:extLst>
          </p:cNvPr>
          <p:cNvSpPr txBox="1">
            <a:spLocks/>
          </p:cNvSpPr>
          <p:nvPr/>
        </p:nvSpPr>
        <p:spPr>
          <a:xfrm>
            <a:off x="7047336" y="4005064"/>
            <a:ext cx="5035240" cy="18920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ja-JP" altLang="en-US" sz="1600" b="0" i="0" u="none" strike="noStrike" kern="1200" cap="none" spc="60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cs typeface="Calibri"/>
              </a:rPr>
              <a:t>製品トレーニング</a:t>
            </a:r>
            <a:endParaRPr kumimoji="0" lang="en-US" sz="1600" spc="600" dirty="0">
              <a:solidFill>
                <a:srgbClr val="4EBAB8"/>
              </a:solidFill>
              <a:latin typeface="Noto Sans JP Light" panose="020B0300000000000000" pitchFamily="34" charset="-128"/>
              <a:ea typeface="Noto Sans JP Light" panose="020B0300000000000000" pitchFamily="34" charset="-128"/>
              <a:cs typeface="Calibri"/>
            </a:endParaRPr>
          </a:p>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en-US" sz="1600" spc="600" dirty="0">
              <a:solidFill>
                <a:srgbClr val="4EBAB8"/>
              </a:solidFill>
              <a:latin typeface="Noto Sans JP Light" panose="020B0300000000000000" pitchFamily="34" charset="-128"/>
              <a:ea typeface="Noto Sans JP Light" panose="020B0300000000000000" pitchFamily="34" charset="-128"/>
              <a:cs typeface="Calibri"/>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 spc="600" dirty="0">
                <a:solidFill>
                  <a:srgbClr val="4EBAB8"/>
                </a:solidFill>
                <a:latin typeface="Noto Sans JP Light" panose="020B0300000000000000" pitchFamily="34" charset="-128"/>
                <a:ea typeface="Noto Sans JP Light" panose="020B0300000000000000" pitchFamily="34" charset="-128"/>
                <a:cs typeface="Calibri"/>
              </a:rPr>
              <a:t>JULY 2024</a:t>
            </a:r>
            <a:endParaRPr kumimoji="0" lang="en-US" sz="1600" b="0" i="0" u="none" strike="noStrike" kern="1200" cap="none" spc="60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cs typeface="Calibri"/>
            </a:endParaRPr>
          </a:p>
        </p:txBody>
      </p:sp>
      <p:pic>
        <p:nvPicPr>
          <p:cNvPr id="6" name="図 5" descr="ロゴ&#10;&#10;自動的に生成された説明">
            <a:extLst>
              <a:ext uri="{FF2B5EF4-FFF2-40B4-BE49-F238E27FC236}">
                <a16:creationId xmlns:a16="http://schemas.microsoft.com/office/drawing/2014/main" id="{99FABA28-5AC1-2C4E-0BC9-00208610E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7336" y="2300017"/>
            <a:ext cx="4959292" cy="1977426"/>
          </a:xfrm>
          <a:prstGeom prst="rect">
            <a:avLst/>
          </a:prstGeom>
        </p:spPr>
      </p:pic>
    </p:spTree>
    <p:extLst>
      <p:ext uri="{BB962C8B-B14F-4D97-AF65-F5344CB8AC3E}">
        <p14:creationId xmlns:p14="http://schemas.microsoft.com/office/powerpoint/2010/main" val="2651104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FF8464C-8E69-EB75-9BC0-6B544DA53C51}"/>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4680" y="-3814"/>
            <a:ext cx="5829661" cy="6858000"/>
          </a:xfrm>
          <a:prstGeom prst="rect">
            <a:avLst/>
          </a:prstGeom>
        </p:spPr>
      </p:pic>
      <p:sp>
        <p:nvSpPr>
          <p:cNvPr id="5" name="右中かっこ 4">
            <a:extLst>
              <a:ext uri="{FF2B5EF4-FFF2-40B4-BE49-F238E27FC236}">
                <a16:creationId xmlns:a16="http://schemas.microsoft.com/office/drawing/2014/main" id="{93ADECEE-FE44-F1D6-3B66-546F44D54798}"/>
              </a:ext>
            </a:extLst>
          </p:cNvPr>
          <p:cNvSpPr/>
          <p:nvPr/>
        </p:nvSpPr>
        <p:spPr>
          <a:xfrm>
            <a:off x="7536160" y="3087440"/>
            <a:ext cx="648073" cy="3437904"/>
          </a:xfrm>
          <a:prstGeom prst="rightBrace">
            <a:avLst>
              <a:gd name="adj1" fmla="val 3037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 name="右中かっこ 5">
            <a:extLst>
              <a:ext uri="{FF2B5EF4-FFF2-40B4-BE49-F238E27FC236}">
                <a16:creationId xmlns:a16="http://schemas.microsoft.com/office/drawing/2014/main" id="{AA32F9FA-E5E8-2E18-98C4-E6056A48BABA}"/>
              </a:ext>
            </a:extLst>
          </p:cNvPr>
          <p:cNvSpPr/>
          <p:nvPr/>
        </p:nvSpPr>
        <p:spPr>
          <a:xfrm>
            <a:off x="7536162" y="2060856"/>
            <a:ext cx="648071" cy="936096"/>
          </a:xfrm>
          <a:prstGeom prst="rightBrace">
            <a:avLst>
              <a:gd name="adj1" fmla="val 2450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70C52F-EAE8-ACE5-F5E0-CAE8AD9A7331}"/>
              </a:ext>
            </a:extLst>
          </p:cNvPr>
          <p:cNvSpPr txBox="1"/>
          <p:nvPr/>
        </p:nvSpPr>
        <p:spPr>
          <a:xfrm>
            <a:off x="8399141" y="4299483"/>
            <a:ext cx="2448272" cy="923330"/>
          </a:xfrm>
          <a:prstGeom prst="rect">
            <a:avLst/>
          </a:prstGeom>
          <a:noFill/>
        </p:spPr>
        <p:txBody>
          <a:bodyPr wrap="square" rtlCol="0">
            <a:spAutoFit/>
          </a:bodyPr>
          <a:lstStyle/>
          <a:p>
            <a:r>
              <a:rPr kumimoji="1" lang="ja-JP" altLang="en-US" sz="3600">
                <a:latin typeface="Noto Sans JP Light" panose="020B0200000000000000" pitchFamily="50" charset="-128"/>
                <a:ea typeface="Noto Sans JP Light" panose="020B0200000000000000" pitchFamily="50" charset="-128"/>
              </a:rPr>
              <a:t>約</a:t>
            </a:r>
            <a:r>
              <a:rPr kumimoji="1" lang="en-US" altLang="ja-JP" sz="5400">
                <a:latin typeface="Noto Sans JP Light" panose="020B0200000000000000" pitchFamily="50" charset="-128"/>
                <a:ea typeface="Noto Sans JP Light" panose="020B0200000000000000" pitchFamily="50" charset="-128"/>
              </a:rPr>
              <a:t>60</a:t>
            </a:r>
            <a:r>
              <a:rPr kumimoji="1" lang="ja-JP" altLang="en-US" sz="3600">
                <a:latin typeface="Noto Sans JP Light" panose="020B0200000000000000" pitchFamily="50" charset="-128"/>
                <a:ea typeface="Noto Sans JP Light" panose="020B0200000000000000" pitchFamily="50" charset="-128"/>
              </a:rPr>
              <a:t>％</a:t>
            </a:r>
            <a:endParaRPr kumimoji="1" lang="ja-JP" altLang="en-US" sz="5400">
              <a:latin typeface="Noto Sans JP Light" panose="020B0200000000000000" pitchFamily="50" charset="-128"/>
              <a:ea typeface="Noto Sans JP Light" panose="020B0200000000000000" pitchFamily="50" charset="-128"/>
            </a:endParaRPr>
          </a:p>
        </p:txBody>
      </p:sp>
      <p:sp>
        <p:nvSpPr>
          <p:cNvPr id="8" name="テキスト ボックス 7">
            <a:extLst>
              <a:ext uri="{FF2B5EF4-FFF2-40B4-BE49-F238E27FC236}">
                <a16:creationId xmlns:a16="http://schemas.microsoft.com/office/drawing/2014/main" id="{5EB9D38C-E989-1F67-B2B2-988C4FBC75C8}"/>
              </a:ext>
            </a:extLst>
          </p:cNvPr>
          <p:cNvSpPr txBox="1"/>
          <p:nvPr/>
        </p:nvSpPr>
        <p:spPr>
          <a:xfrm>
            <a:off x="8400256" y="1764001"/>
            <a:ext cx="2448272" cy="1323439"/>
          </a:xfrm>
          <a:prstGeom prst="rect">
            <a:avLst/>
          </a:prstGeom>
          <a:noFill/>
        </p:spPr>
        <p:txBody>
          <a:bodyPr wrap="square" rtlCol="0">
            <a:spAutoFit/>
          </a:bodyPr>
          <a:lstStyle/>
          <a:p>
            <a:r>
              <a:rPr kumimoji="1" lang="ja-JP" altLang="en-US" sz="3600">
                <a:solidFill>
                  <a:srgbClr val="4EBAB8"/>
                </a:solidFill>
                <a:latin typeface="Noto Sans JP Light" panose="020B0200000000000000" pitchFamily="50" charset="-128"/>
                <a:ea typeface="Noto Sans JP Light" panose="020B0200000000000000" pitchFamily="50" charset="-128"/>
              </a:rPr>
              <a:t>約</a:t>
            </a:r>
            <a:r>
              <a:rPr kumimoji="1" lang="en-US" altLang="ja-JP" sz="8000">
                <a:solidFill>
                  <a:srgbClr val="4EBAB8"/>
                </a:solidFill>
                <a:latin typeface="Noto Sans JP Light" panose="020B0200000000000000" pitchFamily="50" charset="-128"/>
                <a:ea typeface="Noto Sans JP Light" panose="020B0200000000000000" pitchFamily="50" charset="-128"/>
              </a:rPr>
              <a:t>16</a:t>
            </a:r>
            <a:r>
              <a:rPr kumimoji="1" lang="ja-JP" altLang="en-US" sz="3600">
                <a:solidFill>
                  <a:srgbClr val="4EBAB8"/>
                </a:solidFill>
                <a:latin typeface="Noto Sans JP Light" panose="020B0200000000000000" pitchFamily="50" charset="-128"/>
                <a:ea typeface="Noto Sans JP Light" panose="020B0200000000000000" pitchFamily="50" charset="-128"/>
              </a:rPr>
              <a:t>％</a:t>
            </a:r>
            <a:endParaRPr kumimoji="1" lang="ja-JP" altLang="en-US" sz="5400">
              <a:solidFill>
                <a:srgbClr val="4EBAB8"/>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50A3AC81-BC9A-31D9-8C0C-F65A65E3DF18}"/>
              </a:ext>
            </a:extLst>
          </p:cNvPr>
          <p:cNvSpPr txBox="1"/>
          <p:nvPr/>
        </p:nvSpPr>
        <p:spPr>
          <a:xfrm>
            <a:off x="8328248" y="1160297"/>
            <a:ext cx="3240360" cy="707886"/>
          </a:xfrm>
          <a:prstGeom prst="rect">
            <a:avLst/>
          </a:prstGeom>
          <a:noFill/>
        </p:spPr>
        <p:txBody>
          <a:bodyPr wrap="square" rtlCol="0">
            <a:spAutoFit/>
          </a:bodyPr>
          <a:lstStyle/>
          <a:p>
            <a:r>
              <a:rPr kumimoji="1" lang="ja-JP" altLang="en-US" sz="4000">
                <a:solidFill>
                  <a:srgbClr val="4EBAB8"/>
                </a:solidFill>
                <a:latin typeface="Noto Sans JP Light" panose="020B0200000000000000" pitchFamily="50" charset="-128"/>
                <a:ea typeface="Noto Sans JP Light" panose="020B0200000000000000" pitchFamily="50" charset="-128"/>
              </a:rPr>
              <a:t>タンパク質</a:t>
            </a:r>
            <a:endParaRPr kumimoji="1" lang="en-US" altLang="ja-JP" sz="4000">
              <a:solidFill>
                <a:srgbClr val="4EBAB8"/>
              </a:solidFill>
              <a:latin typeface="Noto Sans JP Light" panose="020B0200000000000000" pitchFamily="50" charset="-128"/>
              <a:ea typeface="Noto Sans JP Light" panose="020B0200000000000000" pitchFamily="50" charset="-128"/>
            </a:endParaRPr>
          </a:p>
        </p:txBody>
      </p:sp>
      <p:sp>
        <p:nvSpPr>
          <p:cNvPr id="9" name="テキスト ボックス 8">
            <a:extLst>
              <a:ext uri="{FF2B5EF4-FFF2-40B4-BE49-F238E27FC236}">
                <a16:creationId xmlns:a16="http://schemas.microsoft.com/office/drawing/2014/main" id="{5D29C4EA-E26A-888B-4C6D-834D2F1D07D8}"/>
              </a:ext>
            </a:extLst>
          </p:cNvPr>
          <p:cNvSpPr txBox="1"/>
          <p:nvPr/>
        </p:nvSpPr>
        <p:spPr>
          <a:xfrm>
            <a:off x="8396064" y="3861048"/>
            <a:ext cx="2592288" cy="584775"/>
          </a:xfrm>
          <a:prstGeom prst="rect">
            <a:avLst/>
          </a:prstGeom>
          <a:noFill/>
        </p:spPr>
        <p:txBody>
          <a:bodyPr wrap="square" rtlCol="0">
            <a:spAutoFit/>
          </a:bodyPr>
          <a:lstStyle/>
          <a:p>
            <a:r>
              <a:rPr lang="ja-JP" altLang="en-US" sz="3200">
                <a:latin typeface="Noto Sans JP Light" panose="020B0200000000000000" pitchFamily="50" charset="-128"/>
                <a:ea typeface="Noto Sans JP Light" panose="020B0200000000000000" pitchFamily="50" charset="-128"/>
              </a:rPr>
              <a:t>水分</a:t>
            </a:r>
            <a:endParaRPr kumimoji="1" lang="en-US" altLang="ja-JP" sz="3200">
              <a:latin typeface="Noto Sans JP Light" panose="020B0200000000000000" pitchFamily="50" charset="-128"/>
              <a:ea typeface="Noto Sans JP Light" panose="020B0200000000000000" pitchFamily="50" charset="-128"/>
            </a:endParaRPr>
          </a:p>
        </p:txBody>
      </p:sp>
      <p:cxnSp>
        <p:nvCxnSpPr>
          <p:cNvPr id="3" name="直線コネクタ 2">
            <a:extLst>
              <a:ext uri="{FF2B5EF4-FFF2-40B4-BE49-F238E27FC236}">
                <a16:creationId xmlns:a16="http://schemas.microsoft.com/office/drawing/2014/main" id="{F4DFFC4D-2A29-890F-4480-8CAFFB7F8B31}"/>
              </a:ext>
            </a:extLst>
          </p:cNvPr>
          <p:cNvCxnSpPr>
            <a:cxnSpLocks/>
          </p:cNvCxnSpPr>
          <p:nvPr/>
        </p:nvCxnSpPr>
        <p:spPr>
          <a:xfrm>
            <a:off x="623392" y="2996952"/>
            <a:ext cx="66967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直線コネクタ 3">
            <a:extLst>
              <a:ext uri="{FF2B5EF4-FFF2-40B4-BE49-F238E27FC236}">
                <a16:creationId xmlns:a16="http://schemas.microsoft.com/office/drawing/2014/main" id="{B72BCE23-B2FB-8AA0-7E27-63B5F474FE16}"/>
              </a:ext>
            </a:extLst>
          </p:cNvPr>
          <p:cNvCxnSpPr>
            <a:cxnSpLocks/>
          </p:cNvCxnSpPr>
          <p:nvPr/>
        </p:nvCxnSpPr>
        <p:spPr>
          <a:xfrm flipV="1">
            <a:off x="623392" y="2060848"/>
            <a:ext cx="6696744" cy="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871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C9C3A7BA-43A3-A748-50B6-FBAF09F433F5}"/>
              </a:ext>
            </a:extLst>
          </p:cNvPr>
          <p:cNvSpPr/>
          <p:nvPr/>
        </p:nvSpPr>
        <p:spPr>
          <a:xfrm>
            <a:off x="1088772" y="764704"/>
            <a:ext cx="10122928" cy="5939050"/>
          </a:xfrm>
          <a:prstGeom prst="roundRect">
            <a:avLst>
              <a:gd name="adj" fmla="val 9245"/>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ドレスを着た女性たち&#10;&#10;自動的に生成された説明">
            <a:extLst>
              <a:ext uri="{FF2B5EF4-FFF2-40B4-BE49-F238E27FC236}">
                <a16:creationId xmlns:a16="http://schemas.microsoft.com/office/drawing/2014/main" id="{8903BE13-5E5A-44ED-290F-89A092FEB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8676" y="4460788"/>
            <a:ext cx="2641182" cy="1865597"/>
          </a:xfrm>
          <a:prstGeom prst="rect">
            <a:avLst/>
          </a:prstGeom>
        </p:spPr>
      </p:pic>
      <p:cxnSp>
        <p:nvCxnSpPr>
          <p:cNvPr id="22" name="直線コネクタ 21">
            <a:extLst>
              <a:ext uri="{FF2B5EF4-FFF2-40B4-BE49-F238E27FC236}">
                <a16:creationId xmlns:a16="http://schemas.microsoft.com/office/drawing/2014/main" id="{B57D1744-97D3-56E3-5699-4A5619C4DA3F}"/>
              </a:ext>
            </a:extLst>
          </p:cNvPr>
          <p:cNvCxnSpPr>
            <a:cxnSpLocks/>
          </p:cNvCxnSpPr>
          <p:nvPr/>
        </p:nvCxnSpPr>
        <p:spPr>
          <a:xfrm>
            <a:off x="6150236" y="1412776"/>
            <a:ext cx="0" cy="5024949"/>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3C786D2F-4D82-D774-DFC7-2297401C8D81}"/>
              </a:ext>
            </a:extLst>
          </p:cNvPr>
          <p:cNvCxnSpPr>
            <a:cxnSpLocks/>
          </p:cNvCxnSpPr>
          <p:nvPr/>
        </p:nvCxnSpPr>
        <p:spPr>
          <a:xfrm>
            <a:off x="1422142" y="3734229"/>
            <a:ext cx="94887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7BD9E1F-9931-E4CB-8E8D-25F90023C1BE}"/>
              </a:ext>
            </a:extLst>
          </p:cNvPr>
          <p:cNvSpPr txBox="1"/>
          <p:nvPr/>
        </p:nvSpPr>
        <p:spPr>
          <a:xfrm>
            <a:off x="2910908" y="3140968"/>
            <a:ext cx="2952328"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力</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みなぎる活動を続けたい方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sp>
        <p:nvSpPr>
          <p:cNvPr id="6" name="テキスト ボックス 5">
            <a:extLst>
              <a:ext uri="{FF2B5EF4-FFF2-40B4-BE49-F238E27FC236}">
                <a16:creationId xmlns:a16="http://schemas.microsoft.com/office/drawing/2014/main" id="{60A5793F-444A-130A-8737-BEDEF0363B44}"/>
              </a:ext>
            </a:extLst>
          </p:cNvPr>
          <p:cNvSpPr txBox="1"/>
          <p:nvPr/>
        </p:nvSpPr>
        <p:spPr>
          <a:xfrm>
            <a:off x="6248936" y="3140968"/>
            <a:ext cx="3078012"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健</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康的な毎日を維持したい方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sp>
        <p:nvSpPr>
          <p:cNvPr id="7" name="テキスト ボックス 6">
            <a:extLst>
              <a:ext uri="{FF2B5EF4-FFF2-40B4-BE49-F238E27FC236}">
                <a16:creationId xmlns:a16="http://schemas.microsoft.com/office/drawing/2014/main" id="{FF3BC43E-50EE-2E95-AD34-3F4FA841334E}"/>
              </a:ext>
            </a:extLst>
          </p:cNvPr>
          <p:cNvSpPr txBox="1"/>
          <p:nvPr/>
        </p:nvSpPr>
        <p:spPr>
          <a:xfrm>
            <a:off x="7873208" y="3845808"/>
            <a:ext cx="3152118"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美</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しいボディを手に入れたい方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pic>
        <p:nvPicPr>
          <p:cNvPr id="26" name="図 25" descr="人, 屋内, 窓, オレンジ が含まれている画像&#10;&#10;自動的に生成された説明">
            <a:extLst>
              <a:ext uri="{FF2B5EF4-FFF2-40B4-BE49-F238E27FC236}">
                <a16:creationId xmlns:a16="http://schemas.microsoft.com/office/drawing/2014/main" id="{960DA17B-9483-A581-99A1-8579C8AC0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1955" y="1480007"/>
            <a:ext cx="1646421" cy="1461875"/>
          </a:xfrm>
          <a:prstGeom prst="rect">
            <a:avLst/>
          </a:prstGeom>
        </p:spPr>
      </p:pic>
      <p:pic>
        <p:nvPicPr>
          <p:cNvPr id="28" name="図 27" descr="草の上に立っている少年&#10;&#10;中程度の精度で自動的に生成された説明">
            <a:extLst>
              <a:ext uri="{FF2B5EF4-FFF2-40B4-BE49-F238E27FC236}">
                <a16:creationId xmlns:a16="http://schemas.microsoft.com/office/drawing/2014/main" id="{577B4B96-AEDF-B69C-FA39-CB13367EDF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9032" y="908982"/>
            <a:ext cx="1411109" cy="1830991"/>
          </a:xfrm>
          <a:prstGeom prst="rect">
            <a:avLst/>
          </a:prstGeom>
        </p:spPr>
      </p:pic>
      <p:pic>
        <p:nvPicPr>
          <p:cNvPr id="30" name="図 29" descr="女性, 人, 座る, 屋内 が含まれている画像&#10;&#10;自動的に生成された説明">
            <a:extLst>
              <a:ext uri="{FF2B5EF4-FFF2-40B4-BE49-F238E27FC236}">
                <a16:creationId xmlns:a16="http://schemas.microsoft.com/office/drawing/2014/main" id="{B89E13AD-342D-5C26-B8DD-72E99EE7D1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1961" y="3967310"/>
            <a:ext cx="1618977" cy="1377951"/>
          </a:xfrm>
          <a:prstGeom prst="rect">
            <a:avLst/>
          </a:prstGeom>
        </p:spPr>
      </p:pic>
      <p:pic>
        <p:nvPicPr>
          <p:cNvPr id="31" name="図 30" descr="波の上で寝ている男&#10;&#10;中程度の精度で自動的に生成された説明">
            <a:extLst>
              <a:ext uri="{FF2B5EF4-FFF2-40B4-BE49-F238E27FC236}">
                <a16:creationId xmlns:a16="http://schemas.microsoft.com/office/drawing/2014/main" id="{30ECE7F9-449A-5462-6511-E553918B0A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92433" y="1375524"/>
            <a:ext cx="2296373" cy="1733039"/>
          </a:xfrm>
          <a:prstGeom prst="rect">
            <a:avLst/>
          </a:prstGeom>
        </p:spPr>
      </p:pic>
      <p:pic>
        <p:nvPicPr>
          <p:cNvPr id="32" name="図 31" descr="ジャンプするスケートボーダー&#10;&#10;中程度の精度で自動的に生成された説明">
            <a:extLst>
              <a:ext uri="{FF2B5EF4-FFF2-40B4-BE49-F238E27FC236}">
                <a16:creationId xmlns:a16="http://schemas.microsoft.com/office/drawing/2014/main" id="{22511E74-F082-20AE-AA45-1A77A6AEF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7608" y="4276420"/>
            <a:ext cx="1397762" cy="2248924"/>
          </a:xfrm>
          <a:prstGeom prst="rect">
            <a:avLst/>
          </a:prstGeom>
        </p:spPr>
      </p:pic>
      <p:pic>
        <p:nvPicPr>
          <p:cNvPr id="33" name="Picture 2">
            <a:extLst>
              <a:ext uri="{FF2B5EF4-FFF2-40B4-BE49-F238E27FC236}">
                <a16:creationId xmlns:a16="http://schemas.microsoft.com/office/drawing/2014/main" id="{F9EB4EF1-22EB-3016-AEEE-827EC457924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6836" y="4271806"/>
            <a:ext cx="960224" cy="189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descr="ドレスを着て屋外に立っている女性&#10;&#10;低い精度で自動的に生成された説明">
            <a:extLst>
              <a:ext uri="{FF2B5EF4-FFF2-40B4-BE49-F238E27FC236}">
                <a16:creationId xmlns:a16="http://schemas.microsoft.com/office/drawing/2014/main" id="{A30858F0-F917-A615-C595-E4300E5A316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8802620" y="974280"/>
            <a:ext cx="1883341" cy="2248017"/>
          </a:xfrm>
          <a:prstGeom prst="rect">
            <a:avLst/>
          </a:prstGeom>
        </p:spPr>
      </p:pic>
      <p:sp>
        <p:nvSpPr>
          <p:cNvPr id="36" name="四角形: 角を丸くする 35">
            <a:extLst>
              <a:ext uri="{FF2B5EF4-FFF2-40B4-BE49-F238E27FC236}">
                <a16:creationId xmlns:a16="http://schemas.microsoft.com/office/drawing/2014/main" id="{D675B563-5664-2B18-791E-00B03D2AE8FB}"/>
              </a:ext>
            </a:extLst>
          </p:cNvPr>
          <p:cNvSpPr/>
          <p:nvPr/>
        </p:nvSpPr>
        <p:spPr>
          <a:xfrm>
            <a:off x="2364201" y="3844582"/>
            <a:ext cx="5620687" cy="2728577"/>
          </a:xfrm>
          <a:prstGeom prst="roundRect">
            <a:avLst>
              <a:gd name="adj" fmla="val 9245"/>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BCA66EB-E6DA-2D4B-5158-590D0532454D}"/>
              </a:ext>
            </a:extLst>
          </p:cNvPr>
          <p:cNvSpPr txBox="1"/>
          <p:nvPr/>
        </p:nvSpPr>
        <p:spPr>
          <a:xfrm>
            <a:off x="1403977" y="3845808"/>
            <a:ext cx="264118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a:t>
            </a:r>
            <a:r>
              <a:rPr kumimoji="1" lang="ja-JP" altLang="en-US" sz="2400" i="0" u="none" strike="noStrike" kern="1200" cap="none" spc="0" normalizeH="0" baseline="0" noProof="0">
                <a:ln>
                  <a:noFill/>
                </a:ln>
                <a:solidFill>
                  <a:srgbClr val="352F2D"/>
                </a:solidFill>
                <a:effectLst/>
                <a:uLnTx/>
                <a:uFillTx/>
                <a:latin typeface="Noto Sans JP Medium" panose="020B0600000000000000" pitchFamily="34" charset="-128"/>
                <a:ea typeface="Noto Sans JP Medium" panose="020B0600000000000000" pitchFamily="34" charset="-128"/>
              </a:rPr>
              <a:t>筋</a:t>
            </a:r>
            <a:r>
              <a:rPr kumimoji="1" lang="ja-JP" altLang="en-US" sz="240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a:t>
            </a:r>
            <a:r>
              <a:rPr kumimoji="1" lang="ja-JP" altLang="en-US" sz="1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トレを始めたい方</a:t>
            </a:r>
            <a:endParaRPr kumimoji="1" lang="en-US" altLang="ja-JP" sz="1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endParaRPr>
          </a:p>
        </p:txBody>
      </p:sp>
      <p:sp>
        <p:nvSpPr>
          <p:cNvPr id="52" name="正方形/長方形 51">
            <a:extLst>
              <a:ext uri="{FF2B5EF4-FFF2-40B4-BE49-F238E27FC236}">
                <a16:creationId xmlns:a16="http://schemas.microsoft.com/office/drawing/2014/main" id="{075AB3F4-0AD3-2575-42D9-28EA60C9FD68}"/>
              </a:ext>
            </a:extLst>
          </p:cNvPr>
          <p:cNvSpPr/>
          <p:nvPr/>
        </p:nvSpPr>
        <p:spPr>
          <a:xfrm>
            <a:off x="4686320" y="367725"/>
            <a:ext cx="2885491" cy="601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5C637510-BEB4-DB2C-B3B9-E2DAA20A9915}"/>
              </a:ext>
            </a:extLst>
          </p:cNvPr>
          <p:cNvGrpSpPr/>
          <p:nvPr/>
        </p:nvGrpSpPr>
        <p:grpSpPr>
          <a:xfrm>
            <a:off x="5563242" y="5509800"/>
            <a:ext cx="2091498" cy="785670"/>
            <a:chOff x="6351338" y="4462271"/>
            <a:chExt cx="4071566" cy="1529481"/>
          </a:xfrm>
        </p:grpSpPr>
        <p:pic>
          <p:nvPicPr>
            <p:cNvPr id="54" name="図 53" descr="挿絵 が含まれている画像&#10;&#10;自動的に生成された説明">
              <a:extLst>
                <a:ext uri="{FF2B5EF4-FFF2-40B4-BE49-F238E27FC236}">
                  <a16:creationId xmlns:a16="http://schemas.microsoft.com/office/drawing/2014/main" id="{918CD5A5-79D7-D7C2-5A01-C8AC0DC62E0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51338" y="4462271"/>
              <a:ext cx="4071566" cy="756674"/>
            </a:xfrm>
            <a:prstGeom prst="rect">
              <a:avLst/>
            </a:prstGeom>
          </p:spPr>
        </p:pic>
        <p:pic>
          <p:nvPicPr>
            <p:cNvPr id="55" name="図 54" descr="挿絵 が含まれている画像&#10;&#10;自動的に生成された説明">
              <a:extLst>
                <a:ext uri="{FF2B5EF4-FFF2-40B4-BE49-F238E27FC236}">
                  <a16:creationId xmlns:a16="http://schemas.microsoft.com/office/drawing/2014/main" id="{CF20F38E-A5F2-A468-1DC1-DDB39352BDB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644310" y="5193308"/>
              <a:ext cx="1583495" cy="798444"/>
            </a:xfrm>
            <a:prstGeom prst="rect">
              <a:avLst/>
            </a:prstGeom>
          </p:spPr>
        </p:pic>
      </p:grpSp>
      <p:pic>
        <p:nvPicPr>
          <p:cNvPr id="29" name="図 28" descr="人, スポーツ, 屋内, 女性 が含まれている画像&#10;&#10;自動的に生成された説明">
            <a:extLst>
              <a:ext uri="{FF2B5EF4-FFF2-40B4-BE49-F238E27FC236}">
                <a16:creationId xmlns:a16="http://schemas.microsoft.com/office/drawing/2014/main" id="{B62A439C-E162-E623-A08C-EA42D88C3E2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58242" y="4424532"/>
            <a:ext cx="1628340" cy="1972929"/>
          </a:xfrm>
          <a:prstGeom prst="rect">
            <a:avLst/>
          </a:prstGeom>
        </p:spPr>
      </p:pic>
      <p:pic>
        <p:nvPicPr>
          <p:cNvPr id="3" name="図 2" descr="ロゴ&#10;&#10;自動的に生成された説明">
            <a:extLst>
              <a:ext uri="{FF2B5EF4-FFF2-40B4-BE49-F238E27FC236}">
                <a16:creationId xmlns:a16="http://schemas.microsoft.com/office/drawing/2014/main" id="{998274C2-D157-2A70-23E9-E06F3FE9A5B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45453" y="263513"/>
            <a:ext cx="2528514" cy="889994"/>
          </a:xfrm>
          <a:prstGeom prst="rect">
            <a:avLst/>
          </a:prstGeom>
        </p:spPr>
      </p:pic>
    </p:spTree>
    <p:extLst>
      <p:ext uri="{BB962C8B-B14F-4D97-AF65-F5344CB8AC3E}">
        <p14:creationId xmlns:p14="http://schemas.microsoft.com/office/powerpoint/2010/main" val="33015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EA2C6DD7-0971-5DA4-EF80-69DBD78AD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 y="0"/>
            <a:ext cx="12189833" cy="6858000"/>
          </a:xfrm>
          <a:prstGeom prst="rect">
            <a:avLst/>
          </a:prstGeom>
        </p:spPr>
      </p:pic>
    </p:spTree>
    <p:extLst>
      <p:ext uri="{BB962C8B-B14F-4D97-AF65-F5344CB8AC3E}">
        <p14:creationId xmlns:p14="http://schemas.microsoft.com/office/powerpoint/2010/main" val="420284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B441E-096F-564C-AE9B-3CC755130E8B}"/>
              </a:ext>
            </a:extLst>
          </p:cNvPr>
          <p:cNvSpPr txBox="1"/>
          <p:nvPr/>
        </p:nvSpPr>
        <p:spPr>
          <a:xfrm>
            <a:off x="5985745" y="3968592"/>
            <a:ext cx="5350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white"/>
                </a:solidFill>
                <a:effectLst/>
                <a:uLnTx/>
                <a:uFillTx/>
                <a:latin typeface="Freeland" pitchFamily="2" charset="0"/>
                <a:ea typeface="+mn-ea"/>
                <a:cs typeface="+mn-cs"/>
              </a:rPr>
              <a:t>TR90</a:t>
            </a:r>
          </a:p>
        </p:txBody>
      </p:sp>
      <p:sp>
        <p:nvSpPr>
          <p:cNvPr id="3" name="テキスト ボックス 2">
            <a:extLst>
              <a:ext uri="{FF2B5EF4-FFF2-40B4-BE49-F238E27FC236}">
                <a16:creationId xmlns:a16="http://schemas.microsoft.com/office/drawing/2014/main" id="{CA4ED8D2-85C3-E02B-0F31-EF3BD787A2B9}"/>
              </a:ext>
            </a:extLst>
          </p:cNvPr>
          <p:cNvSpPr txBox="1"/>
          <p:nvPr/>
        </p:nvSpPr>
        <p:spPr>
          <a:xfrm>
            <a:off x="408844" y="2749123"/>
            <a:ext cx="11374312" cy="24389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5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カラダ</a:t>
            </a:r>
            <a:r>
              <a:rPr kumimoji="1" lang="ja-JP" altLang="en-US" sz="40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（ボディ） </a:t>
            </a:r>
            <a:r>
              <a:rPr lang="ja-JP" altLang="en-US" sz="5400">
                <a:latin typeface="Noto Sans JP" panose="020B0500000000000000" pitchFamily="34" charset="-128"/>
                <a:ea typeface="Noto Sans JP" panose="020B0500000000000000" pitchFamily="34" charset="-128"/>
              </a:rPr>
              <a:t>は</a:t>
            </a:r>
            <a:endParaRPr lang="en-US" altLang="ja-JP" sz="5400">
              <a:latin typeface="Noto Sans JP" panose="020B0500000000000000" pitchFamily="34" charset="-128"/>
              <a:ea typeface="Noto Sans JP" panose="020B05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5400">
                <a:latin typeface="Noto Sans JP" panose="020B0500000000000000" pitchFamily="34" charset="-128"/>
                <a:ea typeface="Noto Sans JP" panose="020B0500000000000000" pitchFamily="34" charset="-128"/>
              </a:rPr>
              <a:t>経営</a:t>
            </a:r>
            <a:r>
              <a:rPr lang="ja-JP" altLang="en-US" sz="3600">
                <a:latin typeface="Noto Sans JP" panose="020B0500000000000000" pitchFamily="34" charset="-128"/>
                <a:ea typeface="Noto Sans JP" panose="020B0500000000000000" pitchFamily="34" charset="-128"/>
              </a:rPr>
              <a:t>（</a:t>
            </a:r>
            <a:r>
              <a:rPr kumimoji="1" lang="ja-JP" altLang="en-US" sz="36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マネジメント）</a:t>
            </a:r>
            <a:r>
              <a:rPr kumimoji="1" lang="ja-JP" altLang="en-US" sz="5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する時代へ</a:t>
            </a:r>
          </a:p>
        </p:txBody>
      </p:sp>
      <p:pic>
        <p:nvPicPr>
          <p:cNvPr id="6" name="図 5" descr="ロゴ&#10;&#10;自動的に生成された説明">
            <a:extLst>
              <a:ext uri="{FF2B5EF4-FFF2-40B4-BE49-F238E27FC236}">
                <a16:creationId xmlns:a16="http://schemas.microsoft.com/office/drawing/2014/main" id="{F109E012-3EC2-BFF8-CD4A-05A127B27A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553" y="565079"/>
            <a:ext cx="4132519" cy="1454577"/>
          </a:xfrm>
          <a:prstGeom prst="rect">
            <a:avLst/>
          </a:prstGeom>
        </p:spPr>
      </p:pic>
    </p:spTree>
    <p:extLst>
      <p:ext uri="{BB962C8B-B14F-4D97-AF65-F5344CB8AC3E}">
        <p14:creationId xmlns:p14="http://schemas.microsoft.com/office/powerpoint/2010/main" val="313763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B441E-096F-564C-AE9B-3CC755130E8B}"/>
              </a:ext>
            </a:extLst>
          </p:cNvPr>
          <p:cNvSpPr txBox="1"/>
          <p:nvPr/>
        </p:nvSpPr>
        <p:spPr>
          <a:xfrm>
            <a:off x="5985745" y="3968592"/>
            <a:ext cx="5350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white"/>
                </a:solidFill>
                <a:effectLst/>
                <a:uLnTx/>
                <a:uFillTx/>
                <a:latin typeface="Freeland" pitchFamily="2" charset="0"/>
                <a:ea typeface="+mn-ea"/>
                <a:cs typeface="+mn-cs"/>
              </a:rPr>
              <a:t>TR90</a:t>
            </a:r>
          </a:p>
        </p:txBody>
      </p:sp>
      <p:sp>
        <p:nvSpPr>
          <p:cNvPr id="3" name="テキスト ボックス 2">
            <a:extLst>
              <a:ext uri="{FF2B5EF4-FFF2-40B4-BE49-F238E27FC236}">
                <a16:creationId xmlns:a16="http://schemas.microsoft.com/office/drawing/2014/main" id="{CA4ED8D2-85C3-E02B-0F31-EF3BD787A2B9}"/>
              </a:ext>
            </a:extLst>
          </p:cNvPr>
          <p:cNvSpPr txBox="1"/>
          <p:nvPr/>
        </p:nvSpPr>
        <p:spPr>
          <a:xfrm>
            <a:off x="826364" y="2717215"/>
            <a:ext cx="7019188" cy="27972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ボディ マネジメントの基盤となるスムージーを</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はじめとする、自由に選択できるパーソナライズアイテム５製品で構成される</a:t>
            </a:r>
            <a:r>
              <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多様化を極める現代人一人ひとりの</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「なりたい自分」を効率よくバックアップ</a:t>
            </a:r>
            <a:r>
              <a:rPr kumimoji="1" lang="ja-JP" altLang="en-US" sz="2000" b="0" i="0" u="none" strike="noStrike" kern="1200" cap="none" spc="0" normalizeH="0" baseline="50000" noProof="0" dirty="0">
                <a:ln>
                  <a:noFill/>
                </a:ln>
                <a:effectLst/>
                <a:uLnTx/>
                <a:uFillTx/>
                <a:latin typeface="Noto Sans JP" panose="020B0500000000000000" pitchFamily="34" charset="-128"/>
                <a:ea typeface="Noto Sans JP" panose="020B0500000000000000" pitchFamily="34" charset="-128"/>
                <a:cs typeface="+mn-cs"/>
              </a:rPr>
              <a:t>＊</a:t>
            </a: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a:t>
            </a:r>
          </a:p>
        </p:txBody>
      </p:sp>
      <p:pic>
        <p:nvPicPr>
          <p:cNvPr id="9" name="図 8" descr="文字の書かれた紙&#10;&#10;自動的に生成された説明">
            <a:extLst>
              <a:ext uri="{FF2B5EF4-FFF2-40B4-BE49-F238E27FC236}">
                <a16:creationId xmlns:a16="http://schemas.microsoft.com/office/drawing/2014/main" id="{EB35957D-DB2A-E0C7-F246-A66B8A8D3A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0406" y="2383173"/>
            <a:ext cx="4451272" cy="2797241"/>
          </a:xfrm>
          <a:prstGeom prst="rect">
            <a:avLst/>
          </a:prstGeom>
        </p:spPr>
      </p:pic>
      <p:pic>
        <p:nvPicPr>
          <p:cNvPr id="8" name="図 7" descr="ロゴ&#10;&#10;自動的に生成された説明">
            <a:extLst>
              <a:ext uri="{FF2B5EF4-FFF2-40B4-BE49-F238E27FC236}">
                <a16:creationId xmlns:a16="http://schemas.microsoft.com/office/drawing/2014/main" id="{EE9C754C-8043-1D53-3AD4-5CADCBAFC2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553" y="565079"/>
            <a:ext cx="4132519" cy="1454577"/>
          </a:xfrm>
          <a:prstGeom prst="rect">
            <a:avLst/>
          </a:prstGeom>
        </p:spPr>
      </p:pic>
      <p:sp>
        <p:nvSpPr>
          <p:cNvPr id="5" name="テキスト ボックス 4">
            <a:extLst>
              <a:ext uri="{FF2B5EF4-FFF2-40B4-BE49-F238E27FC236}">
                <a16:creationId xmlns:a16="http://schemas.microsoft.com/office/drawing/2014/main" id="{B2045F82-F213-67E6-058B-921EFD68908B}"/>
              </a:ext>
            </a:extLst>
          </p:cNvPr>
          <p:cNvSpPr txBox="1"/>
          <p:nvPr/>
        </p:nvSpPr>
        <p:spPr>
          <a:xfrm>
            <a:off x="195946" y="6488834"/>
            <a:ext cx="70946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a:t>
            </a:r>
            <a:r>
              <a:rPr lang="ja-JP" altLang="en-US" sz="1200">
                <a:latin typeface="Noto Sans JP Light" panose="020B0300000000000000" pitchFamily="34" charset="-128"/>
                <a:ea typeface="Noto Sans JP Light" panose="020B0300000000000000" pitchFamily="34" charset="-128"/>
              </a:rPr>
              <a:t>一人</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ひとりに合った製品の選択や、そのときの状態に合わせた製品の変更が可能であること。</a:t>
            </a:r>
          </a:p>
        </p:txBody>
      </p:sp>
    </p:spTree>
    <p:extLst>
      <p:ext uri="{BB962C8B-B14F-4D97-AF65-F5344CB8AC3E}">
        <p14:creationId xmlns:p14="http://schemas.microsoft.com/office/powerpoint/2010/main" val="409636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C9C3A7BA-43A3-A748-50B6-FBAF09F433F5}"/>
              </a:ext>
            </a:extLst>
          </p:cNvPr>
          <p:cNvSpPr/>
          <p:nvPr/>
        </p:nvSpPr>
        <p:spPr>
          <a:xfrm>
            <a:off x="1088772" y="764704"/>
            <a:ext cx="10122928" cy="5939050"/>
          </a:xfrm>
          <a:prstGeom prst="roundRect">
            <a:avLst>
              <a:gd name="adj" fmla="val 9245"/>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ドレスを着た女性たち&#10;&#10;自動的に生成された説明">
            <a:extLst>
              <a:ext uri="{FF2B5EF4-FFF2-40B4-BE49-F238E27FC236}">
                <a16:creationId xmlns:a16="http://schemas.microsoft.com/office/drawing/2014/main" id="{8903BE13-5E5A-44ED-290F-89A092FEB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8676" y="4460788"/>
            <a:ext cx="2641182" cy="1865597"/>
          </a:xfrm>
          <a:prstGeom prst="rect">
            <a:avLst/>
          </a:prstGeom>
        </p:spPr>
      </p:pic>
      <p:cxnSp>
        <p:nvCxnSpPr>
          <p:cNvPr id="22" name="直線コネクタ 21">
            <a:extLst>
              <a:ext uri="{FF2B5EF4-FFF2-40B4-BE49-F238E27FC236}">
                <a16:creationId xmlns:a16="http://schemas.microsoft.com/office/drawing/2014/main" id="{B57D1744-97D3-56E3-5699-4A5619C4DA3F}"/>
              </a:ext>
            </a:extLst>
          </p:cNvPr>
          <p:cNvCxnSpPr>
            <a:cxnSpLocks/>
          </p:cNvCxnSpPr>
          <p:nvPr/>
        </p:nvCxnSpPr>
        <p:spPr>
          <a:xfrm>
            <a:off x="6150236" y="1412776"/>
            <a:ext cx="0" cy="5024949"/>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3C786D2F-4D82-D774-DFC7-2297401C8D81}"/>
              </a:ext>
            </a:extLst>
          </p:cNvPr>
          <p:cNvCxnSpPr>
            <a:cxnSpLocks/>
          </p:cNvCxnSpPr>
          <p:nvPr/>
        </p:nvCxnSpPr>
        <p:spPr>
          <a:xfrm>
            <a:off x="1422142" y="3734229"/>
            <a:ext cx="94887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7BD9E1F-9931-E4CB-8E8D-25F90023C1BE}"/>
              </a:ext>
            </a:extLst>
          </p:cNvPr>
          <p:cNvSpPr txBox="1"/>
          <p:nvPr/>
        </p:nvSpPr>
        <p:spPr>
          <a:xfrm>
            <a:off x="2910908" y="3140968"/>
            <a:ext cx="2952328"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力</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みなぎる活動を続けたい方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sp>
        <p:nvSpPr>
          <p:cNvPr id="6" name="テキスト ボックス 5">
            <a:extLst>
              <a:ext uri="{FF2B5EF4-FFF2-40B4-BE49-F238E27FC236}">
                <a16:creationId xmlns:a16="http://schemas.microsoft.com/office/drawing/2014/main" id="{60A5793F-444A-130A-8737-BEDEF0363B44}"/>
              </a:ext>
            </a:extLst>
          </p:cNvPr>
          <p:cNvSpPr txBox="1"/>
          <p:nvPr/>
        </p:nvSpPr>
        <p:spPr>
          <a:xfrm>
            <a:off x="6248936" y="3140968"/>
            <a:ext cx="3078012"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健</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康的な毎日を維持したい方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sp>
        <p:nvSpPr>
          <p:cNvPr id="7" name="テキスト ボックス 6">
            <a:extLst>
              <a:ext uri="{FF2B5EF4-FFF2-40B4-BE49-F238E27FC236}">
                <a16:creationId xmlns:a16="http://schemas.microsoft.com/office/drawing/2014/main" id="{FF3BC43E-50EE-2E95-AD34-3F4FA841334E}"/>
              </a:ext>
            </a:extLst>
          </p:cNvPr>
          <p:cNvSpPr txBox="1"/>
          <p:nvPr/>
        </p:nvSpPr>
        <p:spPr>
          <a:xfrm>
            <a:off x="7873208" y="3845808"/>
            <a:ext cx="3152118"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美</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しいボディを手に入れたい方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pic>
        <p:nvPicPr>
          <p:cNvPr id="26" name="図 25" descr="人, 屋内, 窓, オレンジ が含まれている画像&#10;&#10;自動的に生成された説明">
            <a:extLst>
              <a:ext uri="{FF2B5EF4-FFF2-40B4-BE49-F238E27FC236}">
                <a16:creationId xmlns:a16="http://schemas.microsoft.com/office/drawing/2014/main" id="{960DA17B-9483-A581-99A1-8579C8AC0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1955" y="1480007"/>
            <a:ext cx="1646421" cy="1461875"/>
          </a:xfrm>
          <a:prstGeom prst="rect">
            <a:avLst/>
          </a:prstGeom>
        </p:spPr>
      </p:pic>
      <p:pic>
        <p:nvPicPr>
          <p:cNvPr id="28" name="図 27" descr="草の上に立っている少年&#10;&#10;中程度の精度で自動的に生成された説明">
            <a:extLst>
              <a:ext uri="{FF2B5EF4-FFF2-40B4-BE49-F238E27FC236}">
                <a16:creationId xmlns:a16="http://schemas.microsoft.com/office/drawing/2014/main" id="{577B4B96-AEDF-B69C-FA39-CB13367EDF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9032" y="908982"/>
            <a:ext cx="1411109" cy="1830991"/>
          </a:xfrm>
          <a:prstGeom prst="rect">
            <a:avLst/>
          </a:prstGeom>
        </p:spPr>
      </p:pic>
      <p:pic>
        <p:nvPicPr>
          <p:cNvPr id="30" name="図 29" descr="女性, 人, 座る, 屋内 が含まれている画像&#10;&#10;自動的に生成された説明">
            <a:extLst>
              <a:ext uri="{FF2B5EF4-FFF2-40B4-BE49-F238E27FC236}">
                <a16:creationId xmlns:a16="http://schemas.microsoft.com/office/drawing/2014/main" id="{B89E13AD-342D-5C26-B8DD-72E99EE7D1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1961" y="3967310"/>
            <a:ext cx="1618977" cy="1377951"/>
          </a:xfrm>
          <a:prstGeom prst="rect">
            <a:avLst/>
          </a:prstGeom>
        </p:spPr>
      </p:pic>
      <p:pic>
        <p:nvPicPr>
          <p:cNvPr id="31" name="図 30" descr="波の上で寝ている男&#10;&#10;中程度の精度で自動的に生成された説明">
            <a:extLst>
              <a:ext uri="{FF2B5EF4-FFF2-40B4-BE49-F238E27FC236}">
                <a16:creationId xmlns:a16="http://schemas.microsoft.com/office/drawing/2014/main" id="{30ECE7F9-449A-5462-6511-E553918B0A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92433" y="1375524"/>
            <a:ext cx="2296373" cy="1733039"/>
          </a:xfrm>
          <a:prstGeom prst="rect">
            <a:avLst/>
          </a:prstGeom>
        </p:spPr>
      </p:pic>
      <p:pic>
        <p:nvPicPr>
          <p:cNvPr id="32" name="図 31" descr="ジャンプするスケートボーダー&#10;&#10;中程度の精度で自動的に生成された説明">
            <a:extLst>
              <a:ext uri="{FF2B5EF4-FFF2-40B4-BE49-F238E27FC236}">
                <a16:creationId xmlns:a16="http://schemas.microsoft.com/office/drawing/2014/main" id="{22511E74-F082-20AE-AA45-1A77A6AEF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7608" y="4276420"/>
            <a:ext cx="1397762" cy="2248924"/>
          </a:xfrm>
          <a:prstGeom prst="rect">
            <a:avLst/>
          </a:prstGeom>
        </p:spPr>
      </p:pic>
      <p:pic>
        <p:nvPicPr>
          <p:cNvPr id="33" name="Picture 2">
            <a:extLst>
              <a:ext uri="{FF2B5EF4-FFF2-40B4-BE49-F238E27FC236}">
                <a16:creationId xmlns:a16="http://schemas.microsoft.com/office/drawing/2014/main" id="{F9EB4EF1-22EB-3016-AEEE-827EC457924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6836" y="4271806"/>
            <a:ext cx="960224" cy="189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descr="ドレスを着て屋外に立っている女性&#10;&#10;低い精度で自動的に生成された説明">
            <a:extLst>
              <a:ext uri="{FF2B5EF4-FFF2-40B4-BE49-F238E27FC236}">
                <a16:creationId xmlns:a16="http://schemas.microsoft.com/office/drawing/2014/main" id="{A30858F0-F917-A615-C595-E4300E5A316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8802620" y="974280"/>
            <a:ext cx="1883341" cy="2248017"/>
          </a:xfrm>
          <a:prstGeom prst="rect">
            <a:avLst/>
          </a:prstGeom>
        </p:spPr>
      </p:pic>
      <p:sp>
        <p:nvSpPr>
          <p:cNvPr id="36" name="四角形: 角を丸くする 35">
            <a:extLst>
              <a:ext uri="{FF2B5EF4-FFF2-40B4-BE49-F238E27FC236}">
                <a16:creationId xmlns:a16="http://schemas.microsoft.com/office/drawing/2014/main" id="{D675B563-5664-2B18-791E-00B03D2AE8FB}"/>
              </a:ext>
            </a:extLst>
          </p:cNvPr>
          <p:cNvSpPr/>
          <p:nvPr/>
        </p:nvSpPr>
        <p:spPr>
          <a:xfrm>
            <a:off x="2364201" y="3844582"/>
            <a:ext cx="5620687" cy="2728577"/>
          </a:xfrm>
          <a:prstGeom prst="roundRect">
            <a:avLst>
              <a:gd name="adj" fmla="val 9245"/>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BCA66EB-E6DA-2D4B-5158-590D0532454D}"/>
              </a:ext>
            </a:extLst>
          </p:cNvPr>
          <p:cNvSpPr txBox="1"/>
          <p:nvPr/>
        </p:nvSpPr>
        <p:spPr>
          <a:xfrm>
            <a:off x="1403977" y="3845808"/>
            <a:ext cx="264118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a:t>
            </a:r>
            <a:r>
              <a:rPr kumimoji="1" lang="ja-JP" altLang="en-US" sz="240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rPr>
              <a:t>筋</a:t>
            </a:r>
            <a:r>
              <a:rPr kumimoji="1" lang="ja-JP" altLang="en-US" sz="24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a:t>
            </a:r>
            <a:r>
              <a:rPr kumimoji="1" lang="ja-JP" altLang="en-US" sz="1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トレを始めたい方</a:t>
            </a:r>
            <a:endParaRPr kumimoji="1" lang="en-US" altLang="ja-JP" sz="1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endParaRPr>
          </a:p>
        </p:txBody>
      </p:sp>
      <p:sp>
        <p:nvSpPr>
          <p:cNvPr id="52" name="正方形/長方形 51">
            <a:extLst>
              <a:ext uri="{FF2B5EF4-FFF2-40B4-BE49-F238E27FC236}">
                <a16:creationId xmlns:a16="http://schemas.microsoft.com/office/drawing/2014/main" id="{075AB3F4-0AD3-2575-42D9-28EA60C9FD68}"/>
              </a:ext>
            </a:extLst>
          </p:cNvPr>
          <p:cNvSpPr/>
          <p:nvPr/>
        </p:nvSpPr>
        <p:spPr>
          <a:xfrm>
            <a:off x="4686320" y="367725"/>
            <a:ext cx="2885491" cy="601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人, スポーツ, 屋内, 女性 が含まれている画像&#10;&#10;自動的に生成された説明">
            <a:extLst>
              <a:ext uri="{FF2B5EF4-FFF2-40B4-BE49-F238E27FC236}">
                <a16:creationId xmlns:a16="http://schemas.microsoft.com/office/drawing/2014/main" id="{B62A439C-E162-E623-A08C-EA42D88C3E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58242" y="4424532"/>
            <a:ext cx="1628340" cy="1972929"/>
          </a:xfrm>
          <a:prstGeom prst="rect">
            <a:avLst/>
          </a:prstGeom>
        </p:spPr>
      </p:pic>
      <p:pic>
        <p:nvPicPr>
          <p:cNvPr id="3" name="図 2" descr="ロゴ&#10;&#10;自動的に生成された説明">
            <a:extLst>
              <a:ext uri="{FF2B5EF4-FFF2-40B4-BE49-F238E27FC236}">
                <a16:creationId xmlns:a16="http://schemas.microsoft.com/office/drawing/2014/main" id="{0E94AA58-ACEA-37B3-A14E-1D384AFF6A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45453" y="263513"/>
            <a:ext cx="2528514" cy="889994"/>
          </a:xfrm>
          <a:prstGeom prst="rect">
            <a:avLst/>
          </a:prstGeom>
        </p:spPr>
      </p:pic>
      <p:grpSp>
        <p:nvGrpSpPr>
          <p:cNvPr id="10" name="グループ化 9">
            <a:extLst>
              <a:ext uri="{FF2B5EF4-FFF2-40B4-BE49-F238E27FC236}">
                <a16:creationId xmlns:a16="http://schemas.microsoft.com/office/drawing/2014/main" id="{DA74500E-B546-943F-8EE6-95FD5671FB16}"/>
              </a:ext>
            </a:extLst>
          </p:cNvPr>
          <p:cNvGrpSpPr/>
          <p:nvPr/>
        </p:nvGrpSpPr>
        <p:grpSpPr>
          <a:xfrm>
            <a:off x="5563242" y="5509797"/>
            <a:ext cx="2091498" cy="785669"/>
            <a:chOff x="6351338" y="4462271"/>
            <a:chExt cx="4071566" cy="1529481"/>
          </a:xfrm>
        </p:grpSpPr>
        <p:pic>
          <p:nvPicPr>
            <p:cNvPr id="11" name="図 10" descr="挿絵 が含まれている画像&#10;&#10;自動的に生成された説明">
              <a:extLst>
                <a:ext uri="{FF2B5EF4-FFF2-40B4-BE49-F238E27FC236}">
                  <a16:creationId xmlns:a16="http://schemas.microsoft.com/office/drawing/2014/main" id="{04E9D7D5-940A-8933-9406-4ABC3E3D6C0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351338" y="4462271"/>
              <a:ext cx="4071566" cy="756674"/>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22DE187-C06B-2EDA-4DF9-9F4EC021658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644310" y="5193308"/>
              <a:ext cx="1583495" cy="798444"/>
            </a:xfrm>
            <a:prstGeom prst="rect">
              <a:avLst/>
            </a:prstGeom>
          </p:spPr>
        </p:pic>
      </p:grpSp>
    </p:spTree>
    <p:extLst>
      <p:ext uri="{BB962C8B-B14F-4D97-AF65-F5344CB8AC3E}">
        <p14:creationId xmlns:p14="http://schemas.microsoft.com/office/powerpoint/2010/main" val="1038561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3CF0546-DDA6-9905-B4A8-AB4A74E2C4DE}"/>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EBAB8"/>
              </a:solidFill>
            </a:endParaRPr>
          </a:p>
        </p:txBody>
      </p:sp>
      <p:sp>
        <p:nvSpPr>
          <p:cNvPr id="37" name="楕円 36">
            <a:extLst>
              <a:ext uri="{FF2B5EF4-FFF2-40B4-BE49-F238E27FC236}">
                <a16:creationId xmlns:a16="http://schemas.microsoft.com/office/drawing/2014/main" id="{E32273B4-185D-BB07-A9E0-31F16D029AD9}"/>
              </a:ext>
            </a:extLst>
          </p:cNvPr>
          <p:cNvSpPr/>
          <p:nvPr/>
        </p:nvSpPr>
        <p:spPr>
          <a:xfrm>
            <a:off x="2754417" y="2153031"/>
            <a:ext cx="6288450" cy="3964168"/>
          </a:xfrm>
          <a:prstGeom prst="ellipse">
            <a:avLst/>
          </a:prstGeom>
          <a:solidFill>
            <a:schemeClr val="tx1"/>
          </a:solidFill>
          <a:ln w="28575">
            <a:solidFill>
              <a:srgbClr val="AFE2E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4358B896-9867-7E3D-6343-342B8AA2AE6C}"/>
              </a:ext>
            </a:extLst>
          </p:cNvPr>
          <p:cNvSpPr/>
          <p:nvPr/>
        </p:nvSpPr>
        <p:spPr>
          <a:xfrm>
            <a:off x="7448338" y="2325329"/>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a:extLst>
              <a:ext uri="{FF2B5EF4-FFF2-40B4-BE49-F238E27FC236}">
                <a16:creationId xmlns:a16="http://schemas.microsoft.com/office/drawing/2014/main" id="{4F92BAE9-EE15-30A4-F4F4-DF47391D18F3}"/>
              </a:ext>
            </a:extLst>
          </p:cNvPr>
          <p:cNvSpPr txBox="1"/>
          <p:nvPr/>
        </p:nvSpPr>
        <p:spPr>
          <a:xfrm>
            <a:off x="2677067" y="1404543"/>
            <a:ext cx="2091959" cy="338554"/>
          </a:xfrm>
          <a:prstGeom prst="rect">
            <a:avLst/>
          </a:prstGeom>
          <a:noFill/>
        </p:spPr>
        <p:txBody>
          <a:bodyPr wrap="square">
            <a:spAutoFit/>
          </a:bodyPr>
          <a:lstStyle/>
          <a:p>
            <a:pPr algn="ct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スムージー</a:t>
            </a:r>
          </a:p>
        </p:txBody>
      </p:sp>
      <p:sp>
        <p:nvSpPr>
          <p:cNvPr id="61" name="テキスト ボックス 60">
            <a:extLst>
              <a:ext uri="{FF2B5EF4-FFF2-40B4-BE49-F238E27FC236}">
                <a16:creationId xmlns:a16="http://schemas.microsoft.com/office/drawing/2014/main" id="{19D8DBE4-6E84-49E8-05AD-62992AFBCD22}"/>
              </a:ext>
            </a:extLst>
          </p:cNvPr>
          <p:cNvSpPr txBox="1"/>
          <p:nvPr/>
        </p:nvSpPr>
        <p:spPr>
          <a:xfrm>
            <a:off x="930722" y="4804943"/>
            <a:ext cx="2054357"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グルコエッジ</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2" name="テキスト ボックス 61">
            <a:extLst>
              <a:ext uri="{FF2B5EF4-FFF2-40B4-BE49-F238E27FC236}">
                <a16:creationId xmlns:a16="http://schemas.microsoft.com/office/drawing/2014/main" id="{55237B76-CD8F-7564-C8CF-0F4B386229B3}"/>
              </a:ext>
            </a:extLst>
          </p:cNvPr>
          <p:cNvSpPr txBox="1"/>
          <p:nvPr/>
        </p:nvSpPr>
        <p:spPr>
          <a:xfrm>
            <a:off x="7245395" y="6088288"/>
            <a:ext cx="2243420"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クレイブウィン</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3" name="テキスト ボックス 62">
            <a:extLst>
              <a:ext uri="{FF2B5EF4-FFF2-40B4-BE49-F238E27FC236}">
                <a16:creationId xmlns:a16="http://schemas.microsoft.com/office/drawing/2014/main" id="{43DACF2E-A394-C199-7AFB-D58368E32BC4}"/>
              </a:ext>
            </a:extLst>
          </p:cNvPr>
          <p:cNvSpPr txBox="1"/>
          <p:nvPr/>
        </p:nvSpPr>
        <p:spPr>
          <a:xfrm>
            <a:off x="9091623" y="3758725"/>
            <a:ext cx="2859154"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バーニングフォーカス</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4" name="テキスト ボックス 63">
            <a:extLst>
              <a:ext uri="{FF2B5EF4-FFF2-40B4-BE49-F238E27FC236}">
                <a16:creationId xmlns:a16="http://schemas.microsoft.com/office/drawing/2014/main" id="{BE82EB5E-9440-BCCB-627D-A95EBA9A2152}"/>
              </a:ext>
            </a:extLst>
          </p:cNvPr>
          <p:cNvSpPr txBox="1"/>
          <p:nvPr/>
        </p:nvSpPr>
        <p:spPr>
          <a:xfrm>
            <a:off x="5943404" y="1404543"/>
            <a:ext cx="3035567" cy="338554"/>
          </a:xfrm>
          <a:prstGeom prst="rect">
            <a:avLst/>
          </a:prstGeom>
          <a:noFill/>
        </p:spPr>
        <p:txBody>
          <a:bodyPr wrap="square" rtlCol="0">
            <a:spAutoFit/>
          </a:bodyPr>
          <a:lstStyle/>
          <a:p>
            <a:r>
              <a:rPr lang="en-US" altLang="ja-JP" sz="1600">
                <a:solidFill>
                  <a:srgbClr val="CED1D2"/>
                </a:solidFill>
                <a:latin typeface="Noto Sans JP Light" panose="020B0300000000000000" pitchFamily="34" charset="-128"/>
                <a:ea typeface="Noto Sans JP Light" panose="020B0300000000000000" pitchFamily="34" charset="-128"/>
              </a:rPr>
              <a:t>TRME</a:t>
            </a:r>
            <a:r>
              <a:rPr lang="ja-JP" altLang="en-US" sz="1600">
                <a:solidFill>
                  <a:srgbClr val="CED1D2"/>
                </a:solidFill>
                <a:latin typeface="Noto Sans JP Light" panose="020B0300000000000000" pitchFamily="34" charset="-128"/>
                <a:ea typeface="Noto Sans JP Light" panose="020B0300000000000000" pitchFamily="34" charset="-128"/>
              </a:rPr>
              <a:t> </a:t>
            </a:r>
            <a:r>
              <a:rPr lang="ja-JP" altLang="en-US" sz="1600">
                <a:solidFill>
                  <a:srgbClr val="E3E3E3"/>
                </a:solidFill>
                <a:latin typeface="Noto Sans JP Light" panose="020B0300000000000000" pitchFamily="34" charset="-128"/>
                <a:ea typeface="Noto Sans JP Light" panose="020B0300000000000000" pitchFamily="34" charset="-128"/>
              </a:rPr>
              <a:t>ウィニングスタート</a:t>
            </a:r>
          </a:p>
        </p:txBody>
      </p:sp>
      <p:sp>
        <p:nvSpPr>
          <p:cNvPr id="16" name="テキスト ボックス 15">
            <a:extLst>
              <a:ext uri="{FF2B5EF4-FFF2-40B4-BE49-F238E27FC236}">
                <a16:creationId xmlns:a16="http://schemas.microsoft.com/office/drawing/2014/main" id="{EBD73210-0CD4-0DA7-86CF-D806452C8E61}"/>
              </a:ext>
            </a:extLst>
          </p:cNvPr>
          <p:cNvSpPr txBox="1"/>
          <p:nvPr/>
        </p:nvSpPr>
        <p:spPr>
          <a:xfrm>
            <a:off x="3453445" y="3230831"/>
            <a:ext cx="4979918" cy="2000548"/>
          </a:xfrm>
          <a:prstGeom prst="rect">
            <a:avLst/>
          </a:prstGeom>
          <a:noFill/>
        </p:spPr>
        <p:txBody>
          <a:bodyPr wrap="square">
            <a:spAutoFit/>
          </a:bodyPr>
          <a:lstStyle/>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必要なものに投資して</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時々見直す。</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カラダは自分で</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経営</a:t>
            </a:r>
            <a:r>
              <a:rPr kumimoji="1" lang="ja-JP" altLang="en-US">
                <a:solidFill>
                  <a:srgbClr val="4EBAB8"/>
                </a:solidFill>
                <a:latin typeface="Noto Sans JP Medium" panose="020B0600000000000000" pitchFamily="34" charset="-128"/>
                <a:ea typeface="Noto Sans JP Medium" panose="020B0600000000000000" pitchFamily="34" charset="-128"/>
              </a:rPr>
              <a:t>（マネジメント）</a:t>
            </a:r>
            <a:r>
              <a:rPr kumimoji="1" lang="ja-JP" altLang="en-US" sz="2400">
                <a:solidFill>
                  <a:srgbClr val="4EBAB8"/>
                </a:solidFill>
                <a:latin typeface="Noto Sans JP Medium" panose="020B0600000000000000" pitchFamily="34" charset="-128"/>
                <a:ea typeface="Noto Sans JP Medium" panose="020B0600000000000000" pitchFamily="34" charset="-128"/>
              </a:rPr>
              <a:t>する時代へ。</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p:txBody>
      </p:sp>
      <p:pic>
        <p:nvPicPr>
          <p:cNvPr id="17" name="図 16" descr="文字の書かれた紙&#10;&#10;自動的に生成された説明">
            <a:extLst>
              <a:ext uri="{FF2B5EF4-FFF2-40B4-BE49-F238E27FC236}">
                <a16:creationId xmlns:a16="http://schemas.microsoft.com/office/drawing/2014/main" id="{539FED6A-8FD3-F272-5D8D-CE088E28C0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6061" y="1605643"/>
            <a:ext cx="1404259" cy="1789506"/>
          </a:xfrm>
          <a:prstGeom prst="rect">
            <a:avLst/>
          </a:prstGeom>
        </p:spPr>
      </p:pic>
      <p:pic>
        <p:nvPicPr>
          <p:cNvPr id="18" name="図 17" descr="白黒の写真にテキストが書いてあるボトル&#10;&#10;中程度の精度で自動的に生成された説明">
            <a:extLst>
              <a:ext uri="{FF2B5EF4-FFF2-40B4-BE49-F238E27FC236}">
                <a16:creationId xmlns:a16="http://schemas.microsoft.com/office/drawing/2014/main" id="{AFC6A49F-05E7-1289-A2AE-DA20496DEB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35173" y="4238257"/>
            <a:ext cx="605243" cy="1298101"/>
          </a:xfrm>
          <a:prstGeom prst="rect">
            <a:avLst/>
          </a:prstGeom>
        </p:spPr>
      </p:pic>
      <p:pic>
        <p:nvPicPr>
          <p:cNvPr id="19" name="図 18" descr="白黒の写真にテキストが書いてあるボトル&#10;&#10;中程度の精度で自動的に生成された説明">
            <a:extLst>
              <a:ext uri="{FF2B5EF4-FFF2-40B4-BE49-F238E27FC236}">
                <a16:creationId xmlns:a16="http://schemas.microsoft.com/office/drawing/2014/main" id="{325D2B32-C03E-EEC7-5DF3-97CB9A157B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6698" y="1705252"/>
            <a:ext cx="615744" cy="1438898"/>
          </a:xfrm>
          <a:prstGeom prst="rect">
            <a:avLst/>
          </a:prstGeom>
        </p:spPr>
      </p:pic>
      <p:pic>
        <p:nvPicPr>
          <p:cNvPr id="20" name="図 19" descr="文字の書かれた紙&#10;&#10;自動的に生成された説明">
            <a:extLst>
              <a:ext uri="{FF2B5EF4-FFF2-40B4-BE49-F238E27FC236}">
                <a16:creationId xmlns:a16="http://schemas.microsoft.com/office/drawing/2014/main" id="{F3C5128F-BDE1-1338-B62F-AFC1933980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1451" y="5100599"/>
            <a:ext cx="1697875" cy="1136713"/>
          </a:xfrm>
          <a:prstGeom prst="rect">
            <a:avLst/>
          </a:prstGeom>
        </p:spPr>
      </p:pic>
      <p:pic>
        <p:nvPicPr>
          <p:cNvPr id="21" name="図 20" descr="黒い背景に白い文字がある&#10;&#10;低い精度で自動的に生成された説明">
            <a:extLst>
              <a:ext uri="{FF2B5EF4-FFF2-40B4-BE49-F238E27FC236}">
                <a16:creationId xmlns:a16="http://schemas.microsoft.com/office/drawing/2014/main" id="{5F12B5BF-2AAD-021C-EF79-6026959E16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06698" y="5806331"/>
            <a:ext cx="541354" cy="824468"/>
          </a:xfrm>
          <a:prstGeom prst="rect">
            <a:avLst/>
          </a:prstGeom>
        </p:spPr>
      </p:pic>
      <p:sp>
        <p:nvSpPr>
          <p:cNvPr id="5" name="テキスト ボックス 4">
            <a:extLst>
              <a:ext uri="{FF2B5EF4-FFF2-40B4-BE49-F238E27FC236}">
                <a16:creationId xmlns:a16="http://schemas.microsoft.com/office/drawing/2014/main" id="{BC322CA0-713A-EF6E-74BD-4389ACC58E55}"/>
              </a:ext>
            </a:extLst>
          </p:cNvPr>
          <p:cNvSpPr txBox="1"/>
          <p:nvPr/>
        </p:nvSpPr>
        <p:spPr>
          <a:xfrm>
            <a:off x="74629" y="321236"/>
            <a:ext cx="12192000" cy="769441"/>
          </a:xfrm>
          <a:prstGeom prst="rect">
            <a:avLst/>
          </a:prstGeom>
          <a:noFill/>
        </p:spPr>
        <p:txBody>
          <a:bodyPr wrap="square">
            <a:spAutoFit/>
          </a:bodyPr>
          <a:lstStyle/>
          <a:p>
            <a:pPr algn="ctr">
              <a:lnSpc>
                <a:spcPct val="100000"/>
              </a:lnSpc>
            </a:pPr>
            <a:r>
              <a:rPr kumimoji="1" lang="ja-JP" altLang="en-US" sz="4400">
                <a:solidFill>
                  <a:srgbClr val="4EBAB8"/>
                </a:solidFill>
                <a:latin typeface="Noto Sans JP Medium" panose="020B0600000000000000" pitchFamily="34" charset="-128"/>
                <a:ea typeface="Noto Sans JP Medium" panose="020B0600000000000000" pitchFamily="34" charset="-128"/>
              </a:rPr>
              <a:t>ボディ </a:t>
            </a:r>
            <a:r>
              <a:rPr lang="ja-JP" altLang="en-US" sz="4400">
                <a:solidFill>
                  <a:srgbClr val="4EBAB8"/>
                </a:solidFill>
                <a:latin typeface="Noto Sans JP Medium" panose="020B0600000000000000" pitchFamily="34" charset="-128"/>
                <a:ea typeface="Noto Sans JP Medium" panose="020B0600000000000000" pitchFamily="34" charset="-128"/>
              </a:rPr>
              <a:t>メイクから、ボディ マネジメントへ</a:t>
            </a:r>
            <a:r>
              <a:rPr kumimoji="1" lang="ja-JP" altLang="en-US" sz="4400">
                <a:solidFill>
                  <a:srgbClr val="4EBAB8"/>
                </a:solidFill>
                <a:latin typeface="Noto Sans JP Medium" panose="020B0600000000000000" pitchFamily="34" charset="-128"/>
                <a:ea typeface="Noto Sans JP Medium" panose="020B0600000000000000" pitchFamily="34" charset="-128"/>
              </a:rPr>
              <a:t>。</a:t>
            </a:r>
            <a:endParaRPr kumimoji="1" lang="en-US" altLang="ja-JP" sz="4400">
              <a:solidFill>
                <a:srgbClr val="4EBAB8"/>
              </a:solidFill>
              <a:latin typeface="Noto Sans JP Medium" panose="020B0600000000000000" pitchFamily="34" charset="-128"/>
              <a:ea typeface="Noto Sans JP Medium" panose="020B0600000000000000" pitchFamily="34" charset="-128"/>
            </a:endParaRPr>
          </a:p>
        </p:txBody>
      </p:sp>
      <p:sp>
        <p:nvSpPr>
          <p:cNvPr id="2" name="楕円 1">
            <a:extLst>
              <a:ext uri="{FF2B5EF4-FFF2-40B4-BE49-F238E27FC236}">
                <a16:creationId xmlns:a16="http://schemas.microsoft.com/office/drawing/2014/main" id="{3992074A-8B69-63AD-9FD4-76ECDC33B311}"/>
              </a:ext>
            </a:extLst>
          </p:cNvPr>
          <p:cNvSpPr/>
          <p:nvPr/>
        </p:nvSpPr>
        <p:spPr>
          <a:xfrm>
            <a:off x="4511824" y="2105161"/>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9F77E74F-75BB-DEFD-08B2-86F8A14857B6}"/>
              </a:ext>
            </a:extLst>
          </p:cNvPr>
          <p:cNvSpPr/>
          <p:nvPr/>
        </p:nvSpPr>
        <p:spPr>
          <a:xfrm>
            <a:off x="3719736" y="5457108"/>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3D370D10-A8B9-E4D3-A365-AA3E98D1F135}"/>
              </a:ext>
            </a:extLst>
          </p:cNvPr>
          <p:cNvSpPr/>
          <p:nvPr/>
        </p:nvSpPr>
        <p:spPr>
          <a:xfrm>
            <a:off x="6146187" y="5897031"/>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201D5D31-1BA7-C5B1-6ABF-07977F40629D}"/>
              </a:ext>
            </a:extLst>
          </p:cNvPr>
          <p:cNvSpPr/>
          <p:nvPr/>
        </p:nvSpPr>
        <p:spPr>
          <a:xfrm>
            <a:off x="8637754" y="4653136"/>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0900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1291E8-3727-48E0-D781-7487B272DBDD}"/>
              </a:ext>
            </a:extLst>
          </p:cNvPr>
          <p:cNvSpPr/>
          <p:nvPr/>
        </p:nvSpPr>
        <p:spPr>
          <a:xfrm>
            <a:off x="4484091"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572355"/>
            <a:ext cx="6336704" cy="17132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主力製品スムージー</a:t>
            </a: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r>
              <a:rPr lang="ja-JP" altLang="en-US" sz="5400">
                <a:solidFill>
                  <a:schemeClr val="bg1"/>
                </a:solidFill>
                <a:latin typeface="Noto Sans JP Medium" panose="020B0600000000000000" pitchFamily="34" charset="-128"/>
                <a:ea typeface="Noto Sans JP Medium" panose="020B0600000000000000" pitchFamily="34" charset="-128"/>
              </a:rPr>
              <a:t>開発の背景</a:t>
            </a:r>
            <a:endParaRPr kumimoji="1" lang="ja-JP" altLang="en-US" sz="5400">
              <a:solidFill>
                <a:schemeClr val="bg1"/>
              </a:solidFill>
              <a:latin typeface="Noto Sans JP Medium" panose="020B0600000000000000" pitchFamily="34" charset="-128"/>
              <a:ea typeface="Noto Sans JP Medium" panose="020B0600000000000000" pitchFamily="34" charset="-128"/>
            </a:endParaRPr>
          </a:p>
        </p:txBody>
      </p:sp>
      <p:pic>
        <p:nvPicPr>
          <p:cNvPr id="5" name="図 4" descr="文字の書かれた紙&#10;&#10;自動的に生成された説明">
            <a:extLst>
              <a:ext uri="{FF2B5EF4-FFF2-40B4-BE49-F238E27FC236}">
                <a16:creationId xmlns:a16="http://schemas.microsoft.com/office/drawing/2014/main" id="{8F537012-2BA3-D039-94E4-5A829E50A5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249" y="1326153"/>
            <a:ext cx="3467292" cy="4205694"/>
          </a:xfrm>
          <a:prstGeom prst="rect">
            <a:avLst/>
          </a:prstGeom>
        </p:spPr>
      </p:pic>
    </p:spTree>
    <p:extLst>
      <p:ext uri="{BB962C8B-B14F-4D97-AF65-F5344CB8AC3E}">
        <p14:creationId xmlns:p14="http://schemas.microsoft.com/office/powerpoint/2010/main" val="31092319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411AA147-71C6-F301-822E-9E82AC401257}"/>
              </a:ext>
            </a:extLst>
          </p:cNvPr>
          <p:cNvPicPr>
            <a:picLocks noChangeAspect="1"/>
          </p:cNvPicPr>
          <p:nvPr/>
        </p:nvPicPr>
        <p:blipFill>
          <a:blip r:embed="rId3"/>
          <a:stretch>
            <a:fillRect/>
          </a:stretch>
        </p:blipFill>
        <p:spPr>
          <a:xfrm>
            <a:off x="9054350" y="2074541"/>
            <a:ext cx="2664939" cy="4505036"/>
          </a:xfrm>
          <a:prstGeom prst="rect">
            <a:avLst/>
          </a:prstGeom>
        </p:spPr>
      </p:pic>
      <p:sp>
        <p:nvSpPr>
          <p:cNvPr id="30" name="Rectangle 2">
            <a:extLst>
              <a:ext uri="{FF2B5EF4-FFF2-40B4-BE49-F238E27FC236}">
                <a16:creationId xmlns:a16="http://schemas.microsoft.com/office/drawing/2014/main" id="{CDFE5C97-AECE-047B-1988-44585E706E5D}"/>
              </a:ext>
            </a:extLst>
          </p:cNvPr>
          <p:cNvSpPr>
            <a:spLocks noChangeArrowheads="1"/>
          </p:cNvSpPr>
          <p:nvPr/>
        </p:nvSpPr>
        <p:spPr bwMode="auto">
          <a:xfrm>
            <a:off x="696655" y="1962086"/>
            <a:ext cx="6594992" cy="66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t"/>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0" i="0" u="sng" strike="noStrike" kern="1200" cap="none" spc="0" normalizeH="0" baseline="0" noProof="0">
                <a:ln>
                  <a:noFill/>
                </a:ln>
                <a:effectLst/>
                <a:uLnTx/>
                <a:uFillTx/>
                <a:latin typeface="Noto Sans JP Light" panose="020B0300000000000000" pitchFamily="34" charset="-128"/>
                <a:ea typeface="Noto Sans JP Light"/>
                <a:cs typeface="+mn-cs"/>
              </a:rPr>
              <a:t>プロテイン製品カテゴリー別 売上比較</a:t>
            </a:r>
            <a:endParaRPr kumimoji="0" lang="en-US" altLang="ja-JP" sz="2000" b="0" i="0" u="sng" strike="noStrike" kern="1200" cap="none" spc="0" normalizeH="0" baseline="0" noProof="0">
              <a:ln>
                <a:noFill/>
              </a:ln>
              <a:effectLst/>
              <a:uLnTx/>
              <a:uFillTx/>
              <a:latin typeface="Noto Sans JP Light" panose="020B0300000000000000" pitchFamily="34" charset="-128"/>
              <a:ea typeface="Noto Sans JP Ligh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effectLst/>
                <a:uLnTx/>
                <a:uFillTx/>
                <a:latin typeface="Noto Sans JP Light" panose="020B0300000000000000" pitchFamily="34" charset="-128"/>
                <a:ea typeface="Noto Sans JP Light"/>
                <a:cs typeface="+mn-cs"/>
              </a:rPr>
              <a:t>（円の大きさは売上金額を示すイメージ</a:t>
            </a:r>
            <a:r>
              <a:rPr kumimoji="0" lang="ja-JP" altLang="en-US" sz="1800">
                <a:latin typeface="Noto Sans JP Light" panose="020B0300000000000000" pitchFamily="34" charset="-128"/>
                <a:ea typeface="Noto Sans JP Light"/>
              </a:rPr>
              <a:t>*</a:t>
            </a:r>
            <a:r>
              <a:rPr kumimoji="0" lang="ja-JP" altLang="en-US" sz="1800" b="0" i="0" u="none" strike="noStrike" kern="1200" cap="none" spc="0" normalizeH="0" baseline="0" noProof="0">
                <a:ln>
                  <a:noFill/>
                </a:ln>
                <a:effectLst/>
                <a:uLnTx/>
                <a:uFillTx/>
                <a:latin typeface="Noto Sans JP Light" panose="020B0300000000000000" pitchFamily="34" charset="-128"/>
                <a:ea typeface="Noto Sans JP Light"/>
                <a:cs typeface="+mn-cs"/>
              </a:rPr>
              <a:t>）</a:t>
            </a:r>
          </a:p>
        </p:txBody>
      </p:sp>
      <p:sp>
        <p:nvSpPr>
          <p:cNvPr id="2" name="Line 14">
            <a:extLst>
              <a:ext uri="{FF2B5EF4-FFF2-40B4-BE49-F238E27FC236}">
                <a16:creationId xmlns:a16="http://schemas.microsoft.com/office/drawing/2014/main" id="{D808D538-3DEA-BDCA-767E-A0CFED912D16}"/>
              </a:ext>
            </a:extLst>
          </p:cNvPr>
          <p:cNvSpPr>
            <a:spLocks noChangeShapeType="1"/>
          </p:cNvSpPr>
          <p:nvPr/>
        </p:nvSpPr>
        <p:spPr bwMode="auto">
          <a:xfrm>
            <a:off x="492369" y="631051"/>
            <a:ext cx="111240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游ゴシック" panose="02110004020202020204"/>
              <a:ea typeface="游ゴシック" panose="020B0400000000000000" pitchFamily="50" charset="-128"/>
              <a:cs typeface="+mn-cs"/>
            </a:endParaRPr>
          </a:p>
        </p:txBody>
      </p:sp>
      <p:sp>
        <p:nvSpPr>
          <p:cNvPr id="3" name="Rectangle 2">
            <a:extLst>
              <a:ext uri="{FF2B5EF4-FFF2-40B4-BE49-F238E27FC236}">
                <a16:creationId xmlns:a16="http://schemas.microsoft.com/office/drawing/2014/main" id="{6985CFD5-5BB9-7544-354C-D432A25F24F8}"/>
              </a:ext>
            </a:extLst>
          </p:cNvPr>
          <p:cNvSpPr>
            <a:spLocks noChangeArrowheads="1"/>
          </p:cNvSpPr>
          <p:nvPr/>
        </p:nvSpPr>
        <p:spPr bwMode="auto">
          <a:xfrm>
            <a:off x="494858" y="239688"/>
            <a:ext cx="11125024" cy="39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ダイレクト セリング市場におけるプロテイン製品の売上比較</a:t>
            </a:r>
          </a:p>
        </p:txBody>
      </p:sp>
      <p:sp>
        <p:nvSpPr>
          <p:cNvPr id="4" name="正方形/長方形 3">
            <a:extLst>
              <a:ext uri="{FF2B5EF4-FFF2-40B4-BE49-F238E27FC236}">
                <a16:creationId xmlns:a16="http://schemas.microsoft.com/office/drawing/2014/main" id="{71D41258-39E3-B417-271E-90CA179EC010}"/>
              </a:ext>
            </a:extLst>
          </p:cNvPr>
          <p:cNvSpPr/>
          <p:nvPr/>
        </p:nvSpPr>
        <p:spPr>
          <a:xfrm>
            <a:off x="2561096" y="6354049"/>
            <a:ext cx="9428007" cy="27699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a:latin typeface="Noto Sans JP Light" panose="020B0300000000000000" pitchFamily="34" charset="-128"/>
                <a:ea typeface="Noto Sans JP Light"/>
                <a:cs typeface="Arial"/>
              </a:rPr>
              <a:t>＊</a:t>
            </a:r>
            <a:r>
              <a:rPr kumimoji="1" lang="en-US" altLang="ja-JP" sz="1200" b="0" i="0" u="none" strike="noStrike" kern="1200" cap="none" spc="0" normalizeH="0" baseline="0" noProof="0">
                <a:ln>
                  <a:noFill/>
                </a:ln>
                <a:effectLst/>
                <a:uLnTx/>
                <a:uFillTx/>
                <a:latin typeface="Noto Sans JP Light" panose="020B0300000000000000" pitchFamily="34" charset="-128"/>
                <a:ea typeface="Noto Sans JP Light"/>
                <a:cs typeface="Arial"/>
              </a:rPr>
              <a:t>2023</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a:cs typeface="Arial"/>
              </a:rPr>
              <a:t>年</a:t>
            </a:r>
            <a:r>
              <a:rPr kumimoji="1" lang="en-US" altLang="ja-JP" sz="1200" b="0" i="0" u="none" strike="noStrike" kern="1200" cap="none" spc="0" normalizeH="0" baseline="0" noProof="0">
                <a:ln>
                  <a:noFill/>
                </a:ln>
                <a:effectLst/>
                <a:uLnTx/>
                <a:uFillTx/>
                <a:latin typeface="Noto Sans JP Light" panose="020B0300000000000000" pitchFamily="34" charset="-128"/>
                <a:ea typeface="Noto Sans JP Light"/>
                <a:cs typeface="Arial"/>
              </a:rPr>
              <a:t>1</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a:cs typeface="Arial"/>
              </a:rPr>
              <a:t>月～</a:t>
            </a:r>
            <a:r>
              <a:rPr kumimoji="1" lang="en-US" altLang="ja-JP" sz="1200" b="0" i="0" u="none" strike="noStrike" kern="1200" cap="none" spc="0" normalizeH="0" baseline="0" noProof="0">
                <a:ln>
                  <a:noFill/>
                </a:ln>
                <a:effectLst/>
                <a:uLnTx/>
                <a:uFillTx/>
                <a:latin typeface="Noto Sans JP Light" panose="020B0300000000000000" pitchFamily="34" charset="-128"/>
                <a:ea typeface="Noto Sans JP Light"/>
                <a:cs typeface="Arial"/>
              </a:rPr>
              <a:t>12</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a:cs typeface="Arial"/>
              </a:rPr>
              <a:t>月期間中の出荷金額</a:t>
            </a:r>
            <a:r>
              <a:rPr kumimoji="1" lang="ja-JP" altLang="ja-JP" sz="1200" b="0" i="0" u="none" strike="noStrike" kern="1200" cap="none" spc="0" normalizeH="0" baseline="0" noProof="0">
                <a:ln>
                  <a:noFill/>
                </a:ln>
                <a:effectLst/>
                <a:uLnTx/>
                <a:uFillTx/>
                <a:latin typeface="Noto Sans JP Light" panose="020B0300000000000000" pitchFamily="34" charset="-128"/>
                <a:ea typeface="Noto Sans JP Light"/>
                <a:cs typeface="Arial"/>
              </a:rPr>
              <a:t>（</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a:cs typeface="Arial"/>
              </a:rPr>
              <a:t>調査会社を使ったニュースキンジャパン</a:t>
            </a:r>
            <a:r>
              <a:rPr kumimoji="1" lang="ja-JP" altLang="ja-JP" sz="1200" b="0" i="0" u="none" strike="noStrike" kern="1200" cap="none" spc="0" normalizeH="0" baseline="0" noProof="0">
                <a:ln>
                  <a:noFill/>
                </a:ln>
                <a:effectLst/>
                <a:uLnTx/>
                <a:uFillTx/>
                <a:latin typeface="Noto Sans JP Light" panose="020B0300000000000000" pitchFamily="34" charset="-128"/>
                <a:ea typeface="Noto Sans JP Light"/>
                <a:cs typeface="Arial"/>
              </a:rPr>
              <a:t>調べ）</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a:cs typeface="Arial"/>
              </a:rPr>
              <a:t>に基づいた図形イメージ表示。 　</a:t>
            </a:r>
          </a:p>
        </p:txBody>
      </p:sp>
      <p:sp>
        <p:nvSpPr>
          <p:cNvPr id="6" name="Rectangle 2">
            <a:extLst>
              <a:ext uri="{FF2B5EF4-FFF2-40B4-BE49-F238E27FC236}">
                <a16:creationId xmlns:a16="http://schemas.microsoft.com/office/drawing/2014/main" id="{A7705100-E0EF-2F30-C4C7-9BBA560445E9}"/>
              </a:ext>
            </a:extLst>
          </p:cNvPr>
          <p:cNvSpPr>
            <a:spLocks noChangeArrowheads="1"/>
          </p:cNvSpPr>
          <p:nvPr/>
        </p:nvSpPr>
        <p:spPr bwMode="auto">
          <a:xfrm>
            <a:off x="7808303" y="2000335"/>
            <a:ext cx="4149130" cy="43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92D050"/>
                </a:solidFill>
                <a:effectLst/>
                <a:uLnTx/>
                <a:uFillTx/>
                <a:latin typeface="Noto Sans JP Light" panose="020B0300000000000000" pitchFamily="34" charset="-128"/>
                <a:ea typeface="Noto Sans JP Light"/>
                <a:cs typeface="+mn-cs"/>
              </a:rPr>
              <a:t>■ </a:t>
            </a: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タンパク質補給 訴求プロテイン製品</a:t>
            </a: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FF9933"/>
                </a:solidFill>
                <a:effectLst/>
                <a:uLnTx/>
                <a:uFillTx/>
                <a:latin typeface="Noto Sans JP Light" panose="020B0300000000000000" pitchFamily="34" charset="-128"/>
                <a:ea typeface="Noto Sans JP Light"/>
                <a:cs typeface="+mn-cs"/>
              </a:rPr>
              <a:t>■</a:t>
            </a:r>
            <a:r>
              <a:rPr kumimoji="0"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a:cs typeface="+mn-cs"/>
              </a:rPr>
              <a:t> </a:t>
            </a: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スポーツ サポート訴求プロテイン製品　</a:t>
            </a: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endParaRPr>
          </a:p>
        </p:txBody>
      </p:sp>
      <p:sp>
        <p:nvSpPr>
          <p:cNvPr id="7" name="Rectangle 2">
            <a:extLst>
              <a:ext uri="{FF2B5EF4-FFF2-40B4-BE49-F238E27FC236}">
                <a16:creationId xmlns:a16="http://schemas.microsoft.com/office/drawing/2014/main" id="{F6589080-1632-DDC6-4EFD-0494111DF0D5}"/>
              </a:ext>
            </a:extLst>
          </p:cNvPr>
          <p:cNvSpPr>
            <a:spLocks noChangeArrowheads="1"/>
          </p:cNvSpPr>
          <p:nvPr/>
        </p:nvSpPr>
        <p:spPr bwMode="auto">
          <a:xfrm>
            <a:off x="696655" y="788981"/>
            <a:ext cx="10919714" cy="91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t"/>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ニュースキンジャパンはダイレクト セリング市場のプロテイン製品を</a:t>
            </a: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「タンパク質補給 訴求プロテイン製品」と「スポーツ サポート訴求プロテイン製品」の２つのカテゴリーに大別。</a:t>
            </a: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ニュースキンジャパンの</a:t>
            </a:r>
            <a:r>
              <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rPr>
              <a:t>TR90</a:t>
            </a:r>
            <a:r>
              <a:rPr kumimoji="0" lang="ja-JP" altLang="en-US" sz="1600" b="0" i="0" u="none" strike="noStrike" kern="1200" cap="none" spc="0" normalizeH="0" baseline="0" noProof="0">
                <a:ln>
                  <a:noFill/>
                </a:ln>
                <a:effectLst/>
                <a:uLnTx/>
                <a:uFillTx/>
                <a:latin typeface="Noto Sans JP Light" panose="020B0300000000000000" pitchFamily="34" charset="-128"/>
                <a:ea typeface="Noto Sans JP Light"/>
                <a:cs typeface="+mn-cs"/>
              </a:rPr>
              <a:t> シェイクは「スポーツ サポート訴求プロテイン製品」に属する 。</a:t>
            </a: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a:ln>
                <a:noFill/>
              </a:ln>
              <a:effectLst/>
              <a:uLnTx/>
              <a:uFillTx/>
              <a:latin typeface="Noto Sans JP Light" panose="020B0300000000000000" pitchFamily="34" charset="-128"/>
              <a:ea typeface="Noto Sans JP Light"/>
              <a:cs typeface="+mn-cs"/>
            </a:endParaRPr>
          </a:p>
        </p:txBody>
      </p:sp>
      <p:grpSp>
        <p:nvGrpSpPr>
          <p:cNvPr id="12" name="グループ化 11">
            <a:extLst>
              <a:ext uri="{FF2B5EF4-FFF2-40B4-BE49-F238E27FC236}">
                <a16:creationId xmlns:a16="http://schemas.microsoft.com/office/drawing/2014/main" id="{7AF4E548-9E2C-481C-C29A-2C21C95ED8C4}"/>
              </a:ext>
            </a:extLst>
          </p:cNvPr>
          <p:cNvGrpSpPr/>
          <p:nvPr/>
        </p:nvGrpSpPr>
        <p:grpSpPr>
          <a:xfrm>
            <a:off x="-256227" y="2510757"/>
            <a:ext cx="13397598" cy="3853447"/>
            <a:chOff x="-63427" y="2495824"/>
            <a:chExt cx="13397598" cy="3853447"/>
          </a:xfrm>
        </p:grpSpPr>
        <p:sp>
          <p:nvSpPr>
            <p:cNvPr id="16" name="台形 15">
              <a:extLst>
                <a:ext uri="{FF2B5EF4-FFF2-40B4-BE49-F238E27FC236}">
                  <a16:creationId xmlns:a16="http://schemas.microsoft.com/office/drawing/2014/main" id="{1478BC1A-6862-E210-C1A5-28B2C84561D4}"/>
                </a:ext>
              </a:extLst>
            </p:cNvPr>
            <p:cNvSpPr/>
            <p:nvPr/>
          </p:nvSpPr>
          <p:spPr>
            <a:xfrm rot="16200000">
              <a:off x="3689821" y="-211680"/>
              <a:ext cx="3610378" cy="9266879"/>
            </a:xfrm>
            <a:prstGeom prst="trapezoid">
              <a:avLst>
                <a:gd name="adj" fmla="val 37370"/>
              </a:avLst>
            </a:prstGeom>
            <a:solidFill>
              <a:schemeClr val="accent5">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aphicFrame>
          <p:nvGraphicFramePr>
            <p:cNvPr id="17" name="グラフ 16">
              <a:extLst>
                <a:ext uri="{FF2B5EF4-FFF2-40B4-BE49-F238E27FC236}">
                  <a16:creationId xmlns:a16="http://schemas.microsoft.com/office/drawing/2014/main" id="{C18222D4-934C-43EF-3542-E74BF68766CE}"/>
                </a:ext>
              </a:extLst>
            </p:cNvPr>
            <p:cNvGraphicFramePr>
              <a:graphicFrameLocks/>
            </p:cNvGraphicFramePr>
            <p:nvPr/>
          </p:nvGraphicFramePr>
          <p:xfrm>
            <a:off x="-63427" y="3813218"/>
            <a:ext cx="2025205" cy="12005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a:extLst>
                <a:ext uri="{FF2B5EF4-FFF2-40B4-BE49-F238E27FC236}">
                  <a16:creationId xmlns:a16="http://schemas.microsoft.com/office/drawing/2014/main" id="{2AC6787E-5CCC-4CC2-0A03-8779F4A051C3}"/>
                </a:ext>
              </a:extLst>
            </p:cNvPr>
            <p:cNvGraphicFramePr>
              <a:graphicFrameLocks noChangeAspect="1"/>
            </p:cNvGraphicFramePr>
            <p:nvPr/>
          </p:nvGraphicFramePr>
          <p:xfrm>
            <a:off x="3987575" y="3052065"/>
            <a:ext cx="4544788" cy="27357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グラフ 18">
              <a:extLst>
                <a:ext uri="{FF2B5EF4-FFF2-40B4-BE49-F238E27FC236}">
                  <a16:creationId xmlns:a16="http://schemas.microsoft.com/office/drawing/2014/main" id="{74DA360F-3AD2-17A9-CA2C-8E2D3FA62484}"/>
                </a:ext>
              </a:extLst>
            </p:cNvPr>
            <p:cNvGraphicFramePr>
              <a:graphicFrameLocks noChangeAspect="1"/>
            </p:cNvGraphicFramePr>
            <p:nvPr/>
          </p:nvGraphicFramePr>
          <p:xfrm>
            <a:off x="7080888" y="2495824"/>
            <a:ext cx="6253283" cy="385344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2">
              <a:extLst>
                <a:ext uri="{FF2B5EF4-FFF2-40B4-BE49-F238E27FC236}">
                  <a16:creationId xmlns:a16="http://schemas.microsoft.com/office/drawing/2014/main" id="{553B031C-C9E0-8C54-79AF-6C0DC8EDE155}"/>
                </a:ext>
              </a:extLst>
            </p:cNvPr>
            <p:cNvSpPr>
              <a:spLocks noChangeArrowheads="1"/>
            </p:cNvSpPr>
            <p:nvPr/>
          </p:nvSpPr>
          <p:spPr bwMode="auto">
            <a:xfrm>
              <a:off x="266550" y="4218391"/>
              <a:ext cx="1365253" cy="43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40" tIns="45720" rIns="91440" bIns="45720"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TR90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1" lang="ja-JP" altLang="en-US" sz="16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シェイク</a:t>
              </a:r>
            </a:p>
          </p:txBody>
        </p:sp>
        <p:sp>
          <p:nvSpPr>
            <p:cNvPr id="21" name="Rectangle 2">
              <a:extLst>
                <a:ext uri="{FF2B5EF4-FFF2-40B4-BE49-F238E27FC236}">
                  <a16:creationId xmlns:a16="http://schemas.microsoft.com/office/drawing/2014/main" id="{05E3B7F8-463E-DF7F-844F-DAC7267DA804}"/>
                </a:ext>
              </a:extLst>
            </p:cNvPr>
            <p:cNvSpPr>
              <a:spLocks noChangeArrowheads="1"/>
            </p:cNvSpPr>
            <p:nvPr/>
          </p:nvSpPr>
          <p:spPr bwMode="auto">
            <a:xfrm>
              <a:off x="8715772" y="4594809"/>
              <a:ext cx="3012783" cy="43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a:solidFill>
                    <a:prstClr val="white"/>
                  </a:solidFill>
                  <a:latin typeface="Noto Sans JP" panose="020B0200000000000000" pitchFamily="50" charset="-128"/>
                  <a:ea typeface="Noto Sans JP" panose="020B0200000000000000" pitchFamily="50" charset="-128"/>
                </a:rPr>
                <a:t>ダイレクト セリング</a:t>
              </a:r>
              <a:endParaRPr kumimoji="0" lang="en-US" altLang="ja-JP" sz="2000">
                <a:solidFill>
                  <a:prstClr val="white"/>
                </a:solidFill>
                <a:latin typeface="Noto Sans JP" panose="020B0200000000000000" pitchFamily="50" charset="-128"/>
                <a:ea typeface="Noto Sans JP" panose="020B0200000000000000"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A</a:t>
              </a:r>
              <a:r>
                <a:rPr kumimoji="0" lang="ja-JP" altLang="en-US" sz="20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社</a:t>
              </a:r>
              <a:endParaRPr kumimoji="0" lang="en-US" altLang="ja-JP" sz="20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endParaRPr>
            </a:p>
          </p:txBody>
        </p:sp>
        <p:sp>
          <p:nvSpPr>
            <p:cNvPr id="22" name="Rectangle 2">
              <a:extLst>
                <a:ext uri="{FF2B5EF4-FFF2-40B4-BE49-F238E27FC236}">
                  <a16:creationId xmlns:a16="http://schemas.microsoft.com/office/drawing/2014/main" id="{B8862E1D-95DB-FF3C-3E63-3532F922375C}"/>
                </a:ext>
              </a:extLst>
            </p:cNvPr>
            <p:cNvSpPr>
              <a:spLocks noChangeArrowheads="1"/>
            </p:cNvSpPr>
            <p:nvPr/>
          </p:nvSpPr>
          <p:spPr bwMode="auto">
            <a:xfrm>
              <a:off x="4992657" y="4350171"/>
              <a:ext cx="2448272" cy="80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a:solidFill>
                    <a:prstClr val="white"/>
                  </a:solidFill>
                  <a:latin typeface="Noto Sans JP" panose="020B0200000000000000" pitchFamily="50" charset="-128"/>
                  <a:ea typeface="Noto Sans JP" panose="020B0200000000000000" pitchFamily="50" charset="-128"/>
                </a:rPr>
                <a:t>ダイレクト セリング</a:t>
              </a:r>
              <a:endParaRPr kumimoji="0" lang="en-US" altLang="ja-JP" sz="18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S</a:t>
              </a:r>
              <a:r>
                <a:rPr kumimoji="0" lang="ja-JP" altLang="en-US" sz="18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rPr>
                <a:t>社</a:t>
              </a:r>
              <a:endParaRPr kumimoji="0" lang="en-US" altLang="ja-JP" sz="1800" i="0" u="none" strike="noStrike" kern="1200" cap="none" spc="0" normalizeH="0" baseline="0" noProof="0">
                <a:ln>
                  <a:noFill/>
                </a:ln>
                <a:solidFill>
                  <a:prstClr val="white"/>
                </a:solidFill>
                <a:uLnTx/>
                <a:uFillTx/>
                <a:latin typeface="Noto Sans JP" panose="020B0200000000000000" pitchFamily="50" charset="-128"/>
                <a:ea typeface="Noto Sans JP" panose="020B0200000000000000" pitchFamily="50" charset="-128"/>
              </a:endParaRPr>
            </a:p>
          </p:txBody>
        </p:sp>
      </p:grpSp>
    </p:spTree>
    <p:extLst>
      <p:ext uri="{BB962C8B-B14F-4D97-AF65-F5344CB8AC3E}">
        <p14:creationId xmlns:p14="http://schemas.microsoft.com/office/powerpoint/2010/main" val="950380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2C58FE8-6F5F-E9B7-5388-EC47C968FBE2}"/>
              </a:ext>
            </a:extLst>
          </p:cNvPr>
          <p:cNvSpPr/>
          <p:nvPr/>
        </p:nvSpPr>
        <p:spPr>
          <a:xfrm>
            <a:off x="0" y="0"/>
            <a:ext cx="3503712" cy="6880078"/>
          </a:xfrm>
          <a:prstGeom prst="rect">
            <a:avLst/>
          </a:prstGeom>
          <a:solidFill>
            <a:srgbClr val="5C4E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12" name="テキスト ボックス 11">
            <a:extLst>
              <a:ext uri="{FF2B5EF4-FFF2-40B4-BE49-F238E27FC236}">
                <a16:creationId xmlns:a16="http://schemas.microsoft.com/office/drawing/2014/main" id="{5A8D3648-B1E9-34CB-0649-9BAD6300041E}"/>
              </a:ext>
            </a:extLst>
          </p:cNvPr>
          <p:cNvSpPr txBox="1"/>
          <p:nvPr/>
        </p:nvSpPr>
        <p:spPr>
          <a:xfrm>
            <a:off x="164687" y="1196752"/>
            <a:ext cx="3312368" cy="5586145"/>
          </a:xfrm>
          <a:prstGeom prst="rect">
            <a:avLst/>
          </a:prstGeom>
          <a:noFill/>
        </p:spPr>
        <p:txBody>
          <a:bodyPr wrap="square">
            <a:spAutoFit/>
          </a:bodyPr>
          <a:lstStyle/>
          <a:p>
            <a:r>
              <a:rPr lang="ja-JP" altLang="en-US" sz="2400" u="sng" dirty="0">
                <a:solidFill>
                  <a:schemeClr val="bg1"/>
                </a:solidFill>
                <a:latin typeface="Noto Sans JP Light" panose="020B0300000000000000" pitchFamily="34" charset="-128"/>
                <a:ea typeface="Noto Sans JP Light" panose="020B0300000000000000" pitchFamily="34" charset="-128"/>
              </a:rPr>
              <a:t>営業</a:t>
            </a:r>
            <a:r>
              <a:rPr lang="en-US" altLang="ja-JP" sz="2400" u="sng" dirty="0">
                <a:solidFill>
                  <a:schemeClr val="bg1"/>
                </a:solidFill>
                <a:latin typeface="Noto Sans JP Light" panose="020B0300000000000000" pitchFamily="34" charset="-128"/>
                <a:ea typeface="Noto Sans JP Light" panose="020B0300000000000000" pitchFamily="34" charset="-128"/>
              </a:rPr>
              <a:t> A: </a:t>
            </a:r>
          </a:p>
          <a:p>
            <a:r>
              <a:rPr lang="ja-JP" altLang="en-US" sz="2400" dirty="0">
                <a:solidFill>
                  <a:schemeClr val="bg1"/>
                </a:solidFill>
                <a:latin typeface="Noto Sans JP Light" panose="020B0300000000000000" pitchFamily="34" charset="-128"/>
                <a:ea typeface="Noto Sans JP Light" panose="020B0300000000000000" pitchFamily="34" charset="-128"/>
              </a:rPr>
              <a:t>ここの人は靴をはいていない。</a:t>
            </a:r>
            <a:endParaRPr lang="en-US" altLang="ja-JP" sz="2400" dirty="0">
              <a:solidFill>
                <a:schemeClr val="bg1"/>
              </a:solidFill>
              <a:latin typeface="Noto Sans JP Light" panose="020B0300000000000000" pitchFamily="34" charset="-128"/>
              <a:ea typeface="Noto Sans JP Light" panose="020B0300000000000000" pitchFamily="34" charset="-128"/>
            </a:endParaRPr>
          </a:p>
          <a:p>
            <a:r>
              <a:rPr lang="ja-JP" altLang="en-US" sz="2400" dirty="0">
                <a:solidFill>
                  <a:schemeClr val="bg1"/>
                </a:solidFill>
                <a:latin typeface="Noto Sans JP Light" panose="020B0300000000000000" pitchFamily="34" charset="-128"/>
                <a:ea typeface="Noto Sans JP Light" panose="020B0300000000000000" pitchFamily="34" charset="-128"/>
              </a:rPr>
              <a:t>ここには</a:t>
            </a:r>
            <a:r>
              <a:rPr lang="ja-JP" altLang="en-US" sz="2400" u="sng" dirty="0">
                <a:solidFill>
                  <a:schemeClr val="bg1"/>
                </a:solidFill>
                <a:latin typeface="Noto Sans JP Light" panose="020B0300000000000000" pitchFamily="34" charset="-128"/>
                <a:ea typeface="Noto Sans JP Light" panose="020B0300000000000000" pitchFamily="34" charset="-128"/>
              </a:rPr>
              <a:t>市場はない</a:t>
            </a:r>
            <a:r>
              <a:rPr lang="ja-JP" altLang="en-US" sz="2400" dirty="0">
                <a:solidFill>
                  <a:schemeClr val="bg1"/>
                </a:solidFill>
                <a:latin typeface="Noto Sans JP Light" panose="020B0300000000000000" pitchFamily="34" charset="-128"/>
                <a:ea typeface="Noto Sans JP Light" panose="020B0300000000000000" pitchFamily="34" charset="-128"/>
              </a:rPr>
              <a:t>。</a:t>
            </a:r>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r>
              <a:rPr lang="ja-JP" altLang="en-US" sz="2400" u="sng" dirty="0">
                <a:solidFill>
                  <a:schemeClr val="bg1"/>
                </a:solidFill>
                <a:latin typeface="Noto Sans JP Light" panose="020B0300000000000000" pitchFamily="34" charset="-128"/>
                <a:ea typeface="Noto Sans JP Light" panose="020B0300000000000000" pitchFamily="34" charset="-128"/>
              </a:rPr>
              <a:t>営業</a:t>
            </a:r>
            <a:r>
              <a:rPr lang="en-US" altLang="ja-JP" sz="2400" u="sng" dirty="0">
                <a:solidFill>
                  <a:schemeClr val="bg1"/>
                </a:solidFill>
                <a:latin typeface="Noto Sans JP Light" panose="020B0300000000000000" pitchFamily="34" charset="-128"/>
                <a:ea typeface="Noto Sans JP Light" panose="020B0300000000000000" pitchFamily="34" charset="-128"/>
              </a:rPr>
              <a:t> B: </a:t>
            </a:r>
          </a:p>
          <a:p>
            <a:r>
              <a:rPr lang="ja-JP" altLang="en-US" sz="2400" dirty="0">
                <a:solidFill>
                  <a:schemeClr val="bg1"/>
                </a:solidFill>
                <a:latin typeface="Noto Sans JP Light" panose="020B0300000000000000" pitchFamily="34" charset="-128"/>
                <a:ea typeface="Noto Sans JP Light" panose="020B0300000000000000" pitchFamily="34" charset="-128"/>
              </a:rPr>
              <a:t>ここの人は靴をはいていない。</a:t>
            </a:r>
            <a:endParaRPr lang="en-US" altLang="ja-JP" sz="2400" dirty="0">
              <a:solidFill>
                <a:schemeClr val="bg1"/>
              </a:solidFill>
              <a:latin typeface="Noto Sans JP Light" panose="020B0300000000000000" pitchFamily="34" charset="-128"/>
              <a:ea typeface="Noto Sans JP Light" panose="020B0300000000000000" pitchFamily="34" charset="-128"/>
            </a:endParaRPr>
          </a:p>
          <a:p>
            <a:r>
              <a:rPr lang="ja-JP" altLang="en-US" sz="2400" u="sng" dirty="0">
                <a:solidFill>
                  <a:schemeClr val="bg1"/>
                </a:solidFill>
                <a:latin typeface="Noto Sans JP Light" panose="020B0300000000000000" pitchFamily="34" charset="-128"/>
                <a:ea typeface="Noto Sans JP Light" panose="020B0300000000000000" pitchFamily="34" charset="-128"/>
              </a:rPr>
              <a:t>ものすごい市場がある</a:t>
            </a:r>
            <a:r>
              <a:rPr lang="ja-JP" altLang="en-US" sz="2400" dirty="0">
                <a:solidFill>
                  <a:schemeClr val="bg1"/>
                </a:solidFill>
                <a:latin typeface="Noto Sans JP Light" panose="020B0300000000000000" pitchFamily="34" charset="-128"/>
                <a:ea typeface="Noto Sans JP Light" panose="020B0300000000000000" pitchFamily="34" charset="-128"/>
              </a:rPr>
              <a:t>。</a:t>
            </a:r>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endParaRPr lang="en-US" altLang="ja-JP" sz="2400" dirty="0">
              <a:solidFill>
                <a:schemeClr val="bg1"/>
              </a:solidFill>
              <a:latin typeface="Noto Sans JP Light" panose="020B0300000000000000" pitchFamily="34" charset="-128"/>
              <a:ea typeface="Noto Sans JP Light" panose="020B0300000000000000" pitchFamily="34" charset="-128"/>
            </a:endParaRPr>
          </a:p>
          <a:p>
            <a:r>
              <a:rPr lang="ja-JP" altLang="en-US" sz="1050" dirty="0">
                <a:solidFill>
                  <a:schemeClr val="bg1"/>
                </a:solidFill>
                <a:latin typeface="Noto Sans JP Light" panose="020B0300000000000000" pitchFamily="34" charset="-128"/>
                <a:ea typeface="Noto Sans JP Light" panose="020B0300000000000000" pitchFamily="34" charset="-128"/>
              </a:rPr>
              <a:t>出典：フィリップ・コトラー</a:t>
            </a:r>
            <a:endParaRPr lang="en-US" altLang="ja-JP" sz="1050" dirty="0">
              <a:solidFill>
                <a:schemeClr val="bg1"/>
              </a:solidFill>
              <a:latin typeface="Noto Sans JP Light" panose="020B0300000000000000" pitchFamily="34" charset="-128"/>
              <a:ea typeface="Noto Sans JP Light" panose="020B0300000000000000" pitchFamily="34" charset="-128"/>
            </a:endParaRPr>
          </a:p>
          <a:p>
            <a:r>
              <a:rPr lang="en-US" altLang="ja-JP" sz="1050" dirty="0">
                <a:solidFill>
                  <a:schemeClr val="bg1"/>
                </a:solidFill>
                <a:latin typeface="Noto Sans JP Light" panose="020B0300000000000000" pitchFamily="34" charset="-128"/>
                <a:ea typeface="Noto Sans JP Light" panose="020B0300000000000000" pitchFamily="34" charset="-128"/>
              </a:rPr>
              <a:t>『</a:t>
            </a:r>
            <a:r>
              <a:rPr lang="ja-JP" altLang="en-US" sz="1050" dirty="0">
                <a:solidFill>
                  <a:schemeClr val="bg1"/>
                </a:solidFill>
                <a:latin typeface="Noto Sans JP Light" panose="020B0300000000000000" pitchFamily="34" charset="-128"/>
                <a:ea typeface="Noto Sans JP Light" panose="020B0300000000000000" pitchFamily="34" charset="-128"/>
              </a:rPr>
              <a:t>コトラーの戦略的マーケティング</a:t>
            </a:r>
            <a:r>
              <a:rPr lang="en-US" altLang="ja-JP" sz="1050" dirty="0">
                <a:solidFill>
                  <a:schemeClr val="bg1"/>
                </a:solidFill>
                <a:latin typeface="Noto Sans JP Light" panose="020B0300000000000000" pitchFamily="34" charset="-128"/>
                <a:ea typeface="Noto Sans JP Light" panose="020B0300000000000000" pitchFamily="34" charset="-128"/>
              </a:rPr>
              <a:t>』</a:t>
            </a:r>
          </a:p>
        </p:txBody>
      </p:sp>
      <p:pic>
        <p:nvPicPr>
          <p:cNvPr id="3" name="図 2" descr="屋外, 人, ストリート, 泥 が含まれている画像&#10;&#10;自動的に生成された説明">
            <a:extLst>
              <a:ext uri="{FF2B5EF4-FFF2-40B4-BE49-F238E27FC236}">
                <a16:creationId xmlns:a16="http://schemas.microsoft.com/office/drawing/2014/main" id="{686C4D5F-04C6-878B-A35E-C4BFF94F8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3712" y="5306"/>
            <a:ext cx="8688288" cy="6880078"/>
          </a:xfrm>
          <a:prstGeom prst="rect">
            <a:avLst/>
          </a:prstGeom>
        </p:spPr>
      </p:pic>
    </p:spTree>
    <p:extLst>
      <p:ext uri="{BB962C8B-B14F-4D97-AF65-F5344CB8AC3E}">
        <p14:creationId xmlns:p14="http://schemas.microsoft.com/office/powerpoint/2010/main" val="105740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743DD7-58A4-410C-F459-4E77E6D9E2E4}"/>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文字の書かれた紙&#10;&#10;自動的に生成された説明">
            <a:extLst>
              <a:ext uri="{FF2B5EF4-FFF2-40B4-BE49-F238E27FC236}">
                <a16:creationId xmlns:a16="http://schemas.microsoft.com/office/drawing/2014/main" id="{A77813E6-2680-8C97-DD18-6C543D63C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
        <p:nvSpPr>
          <p:cNvPr id="6" name="Experience">
            <a:extLst>
              <a:ext uri="{FF2B5EF4-FFF2-40B4-BE49-F238E27FC236}">
                <a16:creationId xmlns:a16="http://schemas.microsoft.com/office/drawing/2014/main" id="{A4F58E31-F59D-1C2A-607E-DAEA940C3888}"/>
              </a:ext>
            </a:extLst>
          </p:cNvPr>
          <p:cNvSpPr txBox="1"/>
          <p:nvPr/>
        </p:nvSpPr>
        <p:spPr>
          <a:xfrm>
            <a:off x="5735960" y="1448969"/>
            <a:ext cx="5328592" cy="3960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r>
              <a:rPr lang="ja-JP" altLang="en-US" sz="4000" u="sng">
                <a:solidFill>
                  <a:schemeClr val="bg1"/>
                </a:solidFill>
                <a:latin typeface="Noto Sans JP Light" panose="020B0300000000000000" pitchFamily="34" charset="-128"/>
                <a:ea typeface="Noto Sans JP Light" panose="020B0300000000000000" pitchFamily="34" charset="-128"/>
              </a:rPr>
              <a:t>本日のトレー二ング</a:t>
            </a:r>
            <a:endParaRPr lang="en-US" altLang="ja-JP" sz="4000" u="sng">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endParaRPr lang="en-US" altLang="ja-JP" sz="1400">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r>
              <a:rPr lang="ja-JP" altLang="en-US" sz="4000">
                <a:solidFill>
                  <a:schemeClr val="bg1"/>
                </a:solidFill>
                <a:latin typeface="Noto Sans JP Light" panose="020B0300000000000000" pitchFamily="34" charset="-128"/>
                <a:ea typeface="Noto Sans JP Light" panose="020B0300000000000000" pitchFamily="34" charset="-128"/>
              </a:rPr>
              <a:t>製品開発の背景</a:t>
            </a:r>
            <a:endParaRPr lang="en-US" altLang="ja-JP" sz="4000">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r>
              <a:rPr lang="ja-JP" altLang="en-US" sz="4000">
                <a:solidFill>
                  <a:schemeClr val="bg1"/>
                </a:solidFill>
                <a:latin typeface="Noto Sans JP Light" panose="020B0300000000000000" pitchFamily="34" charset="-128"/>
                <a:ea typeface="Noto Sans JP Light" panose="020B0300000000000000" pitchFamily="34" charset="-128"/>
              </a:rPr>
              <a:t>製品説明</a:t>
            </a:r>
            <a:endParaRPr lang="en-US" altLang="ja-JP" sz="4000">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r>
              <a:rPr lang="ja-JP" altLang="en-US" sz="4000">
                <a:solidFill>
                  <a:schemeClr val="bg1"/>
                </a:solidFill>
                <a:latin typeface="Noto Sans JP Light" panose="020B0300000000000000" pitchFamily="34" charset="-128"/>
                <a:ea typeface="Noto Sans JP Light" panose="020B0300000000000000" pitchFamily="34" charset="-128"/>
              </a:rPr>
              <a:t>正式販売価格</a:t>
            </a:r>
            <a:endParaRPr lang="en-US" altLang="ja-JP" sz="4000">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r>
              <a:rPr kumimoji="1" lang="ja-JP" altLang="en-US" sz="4000">
                <a:solidFill>
                  <a:schemeClr val="bg1"/>
                </a:solidFill>
                <a:latin typeface="Noto Sans JP Light" panose="020B0300000000000000" pitchFamily="34" charset="-128"/>
                <a:ea typeface="Noto Sans JP Light" panose="020B0300000000000000" pitchFamily="34" charset="-128"/>
              </a:rPr>
              <a:t>よくある質問</a:t>
            </a:r>
            <a:endParaRPr kumimoji="1" lang="en-US" altLang="ja-JP" sz="4000">
              <a:solidFill>
                <a:schemeClr val="bg1"/>
              </a:solidFill>
              <a:latin typeface="Noto Sans JP Light" panose="020B0300000000000000" pitchFamily="34" charset="-128"/>
              <a:ea typeface="Noto Sans JP Light" panose="020B0300000000000000" pitchFamily="34" charset="-128"/>
            </a:endParaRPr>
          </a:p>
          <a:p>
            <a:pPr marL="685800" indent="-685800">
              <a:buFont typeface="Arial" panose="020B0604020202020204" pitchFamily="34" charset="0"/>
              <a:buChar char="•"/>
            </a:pPr>
            <a:r>
              <a:rPr lang="ja-JP" altLang="en-US" sz="4000">
                <a:solidFill>
                  <a:schemeClr val="bg1"/>
                </a:solidFill>
                <a:latin typeface="Noto Sans JP Light" panose="020B0300000000000000" pitchFamily="34" charset="-128"/>
                <a:ea typeface="Noto Sans JP Light" panose="020B0300000000000000" pitchFamily="34" charset="-128"/>
              </a:rPr>
              <a:t>先行販売プラン</a:t>
            </a:r>
            <a:endParaRPr lang="en-US" altLang="ja-JP" sz="4000">
              <a:solidFill>
                <a:schemeClr val="bg1"/>
              </a:solidFill>
              <a:latin typeface="Noto Sans JP Light" panose="020B0300000000000000" pitchFamily="34" charset="-128"/>
              <a:ea typeface="Noto Sans JP Light" panose="020B0300000000000000" pitchFamily="34" charset="-128"/>
            </a:endParaRPr>
          </a:p>
        </p:txBody>
      </p:sp>
    </p:spTree>
    <p:extLst>
      <p:ext uri="{BB962C8B-B14F-4D97-AF65-F5344CB8AC3E}">
        <p14:creationId xmlns:p14="http://schemas.microsoft.com/office/powerpoint/2010/main" val="16203175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テーブル, 座る, 小さい, フロント が含まれている画像&#10;&#10;自動的に生成された説明">
            <a:extLst>
              <a:ext uri="{FF2B5EF4-FFF2-40B4-BE49-F238E27FC236}">
                <a16:creationId xmlns:a16="http://schemas.microsoft.com/office/drawing/2014/main" id="{C40EBEF8-D088-156C-6C09-11F5C53B36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12192000" cy="6858000"/>
          </a:xfrm>
          <a:prstGeom prst="rect">
            <a:avLst/>
          </a:prstGeom>
        </p:spPr>
      </p:pic>
      <p:sp>
        <p:nvSpPr>
          <p:cNvPr id="2" name="正方形/長方形 1">
            <a:extLst>
              <a:ext uri="{FF2B5EF4-FFF2-40B4-BE49-F238E27FC236}">
                <a16:creationId xmlns:a16="http://schemas.microsoft.com/office/drawing/2014/main" id="{FD5B2EB2-A827-6425-4027-E5022A6AA654}"/>
              </a:ext>
            </a:extLst>
          </p:cNvPr>
          <p:cNvSpPr/>
          <p:nvPr/>
        </p:nvSpPr>
        <p:spPr>
          <a:xfrm>
            <a:off x="0" y="-27384"/>
            <a:ext cx="12192000" cy="1224136"/>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EA8E86C-C522-81DA-3465-7361D80EBE04}"/>
              </a:ext>
            </a:extLst>
          </p:cNvPr>
          <p:cNvSpPr txBox="1"/>
          <p:nvPr/>
        </p:nvSpPr>
        <p:spPr>
          <a:xfrm>
            <a:off x="152400" y="476672"/>
            <a:ext cx="11887200" cy="584775"/>
          </a:xfrm>
          <a:prstGeom prst="rect">
            <a:avLst/>
          </a:prstGeom>
          <a:noFill/>
        </p:spPr>
        <p:txBody>
          <a:bodyPr wrap="square" rtlCol="0">
            <a:spAutoFit/>
          </a:bodyPr>
          <a:lstStyle/>
          <a:p>
            <a:pPr algn="ctr"/>
            <a:r>
              <a:rPr kumimoji="1" lang="ja-JP" altLang="en-US" sz="3200">
                <a:solidFill>
                  <a:schemeClr val="bg1"/>
                </a:solidFill>
                <a:latin typeface="Noto Sans JP" panose="020B0200000000000000" pitchFamily="50" charset="-128"/>
                <a:ea typeface="Noto Sans JP" panose="020B0200000000000000" pitchFamily="50" charset="-128"/>
              </a:rPr>
              <a:t>「可能性」を「可能」に変える</a:t>
            </a:r>
          </a:p>
        </p:txBody>
      </p:sp>
    </p:spTree>
    <p:extLst>
      <p:ext uri="{BB962C8B-B14F-4D97-AF65-F5344CB8AC3E}">
        <p14:creationId xmlns:p14="http://schemas.microsoft.com/office/powerpoint/2010/main" val="1313388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ーブル, 座る, 小さい, フロント が含まれている画像&#10;&#10;自動的に生成された説明">
            <a:extLst>
              <a:ext uri="{FF2B5EF4-FFF2-40B4-BE49-F238E27FC236}">
                <a16:creationId xmlns:a16="http://schemas.microsoft.com/office/drawing/2014/main" id="{6209A6E6-44ED-C096-1857-FD74D5AAC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正方形/長方形 2">
            <a:extLst>
              <a:ext uri="{FF2B5EF4-FFF2-40B4-BE49-F238E27FC236}">
                <a16:creationId xmlns:a16="http://schemas.microsoft.com/office/drawing/2014/main" id="{6E800798-09F9-30F5-94DB-3C1D18014E97}"/>
              </a:ext>
            </a:extLst>
          </p:cNvPr>
          <p:cNvSpPr/>
          <p:nvPr/>
        </p:nvSpPr>
        <p:spPr>
          <a:xfrm>
            <a:off x="3287688" y="0"/>
            <a:ext cx="5760640" cy="6858000"/>
          </a:xfrm>
          <a:prstGeom prst="rect">
            <a:avLst/>
          </a:prstGeom>
          <a:solidFill>
            <a:srgbClr val="0D0D0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00"/>
              </a:solidFill>
            </a:endParaRPr>
          </a:p>
        </p:txBody>
      </p:sp>
      <p:sp>
        <p:nvSpPr>
          <p:cNvPr id="11" name="正方形/長方形 10">
            <a:extLst>
              <a:ext uri="{FF2B5EF4-FFF2-40B4-BE49-F238E27FC236}">
                <a16:creationId xmlns:a16="http://schemas.microsoft.com/office/drawing/2014/main" id="{AB5EF16B-70E4-2CFE-6AD7-1FA8E828A0CF}"/>
              </a:ext>
            </a:extLst>
          </p:cNvPr>
          <p:cNvSpPr/>
          <p:nvPr/>
        </p:nvSpPr>
        <p:spPr>
          <a:xfrm>
            <a:off x="3287688" y="733020"/>
            <a:ext cx="5760640" cy="3744416"/>
          </a:xfrm>
          <a:prstGeom prst="rect">
            <a:avLst/>
          </a:prstGeom>
          <a:gradFill>
            <a:gsLst>
              <a:gs pos="30000">
                <a:srgbClr val="000000">
                  <a:alpha val="55000"/>
                </a:srgbClr>
              </a:gs>
              <a:gs pos="0">
                <a:schemeClr val="tx1">
                  <a:alpha val="0"/>
                </a:schemeClr>
              </a:gs>
              <a:gs pos="68000">
                <a:schemeClr val="tx1">
                  <a:alpha val="50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DB717DC-D83E-181D-8750-D0D78955A4F9}"/>
              </a:ext>
            </a:extLst>
          </p:cNvPr>
          <p:cNvSpPr txBox="1"/>
          <p:nvPr/>
        </p:nvSpPr>
        <p:spPr>
          <a:xfrm>
            <a:off x="3296640" y="3429000"/>
            <a:ext cx="5616624" cy="584775"/>
          </a:xfrm>
          <a:prstGeom prst="rect">
            <a:avLst/>
          </a:prstGeom>
          <a:noFill/>
        </p:spPr>
        <p:txBody>
          <a:bodyPr wrap="square" rtlCol="0">
            <a:spAutoFit/>
          </a:bodyPr>
          <a:lstStyle/>
          <a:p>
            <a:r>
              <a:rPr kumimoji="1" lang="ja-JP" altLang="en-US" sz="3200">
                <a:solidFill>
                  <a:schemeClr val="bg1"/>
                </a:solidFill>
                <a:latin typeface="Noto Sans JP" panose="020B0200000000000000" pitchFamily="50" charset="-128"/>
                <a:ea typeface="Noto Sans JP" panose="020B0200000000000000" pitchFamily="50" charset="-128"/>
              </a:rPr>
              <a:t>「製品」と「価格」を見直す</a:t>
            </a:r>
          </a:p>
        </p:txBody>
      </p:sp>
    </p:spTree>
    <p:extLst>
      <p:ext uri="{BB962C8B-B14F-4D97-AF65-F5344CB8AC3E}">
        <p14:creationId xmlns:p14="http://schemas.microsoft.com/office/powerpoint/2010/main" val="323446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C8F1121-06AF-0AAC-544C-942FB9E4583E}"/>
              </a:ext>
            </a:extLst>
          </p:cNvPr>
          <p:cNvSpPr/>
          <p:nvPr/>
        </p:nvSpPr>
        <p:spPr>
          <a:xfrm>
            <a:off x="0" y="0"/>
            <a:ext cx="6095999"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D432717F-A0D3-24D5-436B-BEA146443D2F}"/>
              </a:ext>
            </a:extLst>
          </p:cNvPr>
          <p:cNvSpPr/>
          <p:nvPr/>
        </p:nvSpPr>
        <p:spPr>
          <a:xfrm>
            <a:off x="6095999" y="0"/>
            <a:ext cx="6096001" cy="6858000"/>
          </a:xfrm>
          <a:prstGeom prst="rect">
            <a:avLst/>
          </a:prstGeom>
          <a:solidFill>
            <a:srgbClr val="DE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descr="文字の書かれた紙&#10;&#10;自動的に生成された説明">
            <a:extLst>
              <a:ext uri="{FF2B5EF4-FFF2-40B4-BE49-F238E27FC236}">
                <a16:creationId xmlns:a16="http://schemas.microsoft.com/office/drawing/2014/main" id="{77D307E1-8304-D582-B30D-7EFF18485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8168" y="1837516"/>
            <a:ext cx="3848962" cy="4668646"/>
          </a:xfrm>
          <a:prstGeom prst="rect">
            <a:avLst/>
          </a:prstGeom>
        </p:spPr>
      </p:pic>
      <p:pic>
        <p:nvPicPr>
          <p:cNvPr id="8" name="図 7" descr="手紙&#10;&#10;自動的に生成された説明">
            <a:extLst>
              <a:ext uri="{FF2B5EF4-FFF2-40B4-BE49-F238E27FC236}">
                <a16:creationId xmlns:a16="http://schemas.microsoft.com/office/drawing/2014/main" id="{E6121311-0456-DCA7-E8BE-58E2F1C1BB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644" y="2989228"/>
            <a:ext cx="4412021" cy="3017822"/>
          </a:xfrm>
          <a:prstGeom prst="rect">
            <a:avLst/>
          </a:prstGeom>
        </p:spPr>
      </p:pic>
      <p:pic>
        <p:nvPicPr>
          <p:cNvPr id="9" name="図 8">
            <a:extLst>
              <a:ext uri="{FF2B5EF4-FFF2-40B4-BE49-F238E27FC236}">
                <a16:creationId xmlns:a16="http://schemas.microsoft.com/office/drawing/2014/main" id="{6B5A5286-A0FC-934E-2C7B-83249C932B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6"/>
          <a:stretch/>
        </p:blipFill>
        <p:spPr>
          <a:xfrm>
            <a:off x="298122" y="1007739"/>
            <a:ext cx="4900330" cy="743950"/>
          </a:xfrm>
          <a:prstGeom prst="rect">
            <a:avLst/>
          </a:prstGeom>
        </p:spPr>
      </p:pic>
      <p:pic>
        <p:nvPicPr>
          <p:cNvPr id="1026" name="Picture 2" descr="ロゴ&#10;&#10;自動的に生成された説明">
            <a:extLst>
              <a:ext uri="{FF2B5EF4-FFF2-40B4-BE49-F238E27FC236}">
                <a16:creationId xmlns:a16="http://schemas.microsoft.com/office/drawing/2014/main" id="{80788CE4-02C8-5025-8D8C-7D9DD61F8C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6786" y="820900"/>
            <a:ext cx="2644122" cy="93078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3EE2013E-7E98-81FC-E2B9-5C88A8C0E0D1}"/>
              </a:ext>
            </a:extLst>
          </p:cNvPr>
          <p:cNvSpPr/>
          <p:nvPr/>
        </p:nvSpPr>
        <p:spPr>
          <a:xfrm>
            <a:off x="4012189" y="2491418"/>
            <a:ext cx="4699370" cy="2386294"/>
          </a:xfrm>
          <a:prstGeom prst="rect">
            <a:avLst/>
          </a:prstGeom>
          <a:noFill/>
        </p:spPr>
        <p:txBody>
          <a:bodyPr wrap="square" lIns="260096" tIns="130048" rIns="260096" bIns="130048" anchor="t">
            <a:spAutoFit/>
          </a:bodyPr>
          <a:lstStyle/>
          <a:p>
            <a:pPr algn="ctr" defTabSz="2600919">
              <a:defRPr/>
            </a:pPr>
            <a:r>
              <a:rPr lang="en-US" altLang="ja-JP" sz="13800">
                <a:solidFill>
                  <a:schemeClr val="bg1">
                    <a:lumMod val="50000"/>
                  </a:schemeClr>
                </a:solidFill>
                <a:latin typeface="Noto Sans JP Black" panose="020B0200000000000000" pitchFamily="50" charset="-128"/>
                <a:ea typeface="Noto Sans JP Black" panose="020B0200000000000000" pitchFamily="50" charset="-128"/>
              </a:rPr>
              <a:t>VS.</a:t>
            </a:r>
            <a:endParaRPr lang="ja-JP" altLang="en-US" sz="13800">
              <a:solidFill>
                <a:schemeClr val="bg1">
                  <a:lumMod val="50000"/>
                </a:schemeClr>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DBEE56BB-8775-E9AE-BB82-2065DDEC4D0A}"/>
              </a:ext>
            </a:extLst>
          </p:cNvPr>
          <p:cNvSpPr/>
          <p:nvPr/>
        </p:nvSpPr>
        <p:spPr>
          <a:xfrm>
            <a:off x="4124319" y="2446231"/>
            <a:ext cx="4393830" cy="2386294"/>
          </a:xfrm>
          <a:prstGeom prst="rect">
            <a:avLst/>
          </a:prstGeom>
          <a:noFill/>
          <a:effectLst/>
        </p:spPr>
        <p:txBody>
          <a:bodyPr wrap="square" lIns="260096" tIns="130048" rIns="260096" bIns="130048" anchor="t">
            <a:spAutoFit/>
          </a:bodyPr>
          <a:lstStyle/>
          <a:p>
            <a:pPr algn="ctr" defTabSz="2600919">
              <a:defRPr/>
            </a:pPr>
            <a:r>
              <a:rPr lang="en-US" altLang="ja-JP" sz="13800">
                <a:ln>
                  <a:solidFill>
                    <a:schemeClr val="bg1"/>
                  </a:solidFill>
                </a:ln>
                <a:solidFill>
                  <a:srgbClr val="D9D9D9"/>
                </a:solidFill>
                <a:latin typeface="Noto Sans JP Black" panose="020B0200000000000000" pitchFamily="50" charset="-128"/>
                <a:ea typeface="Noto Sans JP Black" panose="020B0200000000000000" pitchFamily="50" charset="-128"/>
              </a:rPr>
              <a:t>VS.</a:t>
            </a:r>
            <a:endParaRPr lang="ja-JP" altLang="en-US" sz="13800">
              <a:ln>
                <a:solidFill>
                  <a:schemeClr val="bg1"/>
                </a:solidFill>
              </a:ln>
              <a:solidFill>
                <a:srgbClr val="D9D9D9"/>
              </a:solidFill>
              <a:latin typeface="Noto Sans JP Black" panose="020B0200000000000000" pitchFamily="50" charset="-128"/>
              <a:ea typeface="Noto Sans JP Black" panose="020B0200000000000000" pitchFamily="50" charset="-128"/>
            </a:endParaRPr>
          </a:p>
        </p:txBody>
      </p:sp>
    </p:spTree>
    <p:extLst>
      <p:ext uri="{BB962C8B-B14F-4D97-AF65-F5344CB8AC3E}">
        <p14:creationId xmlns:p14="http://schemas.microsoft.com/office/powerpoint/2010/main" val="2610345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0EE09B67-AC31-9E71-2B83-5B2512F152E8}"/>
              </a:ext>
            </a:extLst>
          </p:cNvPr>
          <p:cNvSpPr/>
          <p:nvPr/>
        </p:nvSpPr>
        <p:spPr>
          <a:xfrm>
            <a:off x="5303912" y="0"/>
            <a:ext cx="6888088" cy="6858000"/>
          </a:xfrm>
          <a:prstGeom prst="rect">
            <a:avLst/>
          </a:prstGeom>
          <a:gradFill flip="none" rotWithShape="1">
            <a:gsLst>
              <a:gs pos="0">
                <a:schemeClr val="bg1">
                  <a:lumMod val="85000"/>
                  <a:alpha val="40000"/>
                </a:schemeClr>
              </a:gs>
              <a:gs pos="17000">
                <a:srgbClr val="E3E3E3"/>
              </a:gs>
              <a:gs pos="100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descr="文字の書かれた紙&#10;&#10;自動的に生成された説明">
            <a:extLst>
              <a:ext uri="{FF2B5EF4-FFF2-40B4-BE49-F238E27FC236}">
                <a16:creationId xmlns:a16="http://schemas.microsoft.com/office/drawing/2014/main" id="{A4A0026C-F19A-78E1-07EC-C8FBCE46F9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6120" y="2204864"/>
            <a:ext cx="3600400" cy="4345448"/>
          </a:xfrm>
          <a:prstGeom prst="rect">
            <a:avLst/>
          </a:prstGeom>
        </p:spPr>
      </p:pic>
      <p:sp>
        <p:nvSpPr>
          <p:cNvPr id="7" name="テキスト ボックス 6">
            <a:extLst>
              <a:ext uri="{FF2B5EF4-FFF2-40B4-BE49-F238E27FC236}">
                <a16:creationId xmlns:a16="http://schemas.microsoft.com/office/drawing/2014/main" id="{248625C6-AF34-F36F-AAA0-C935E52E1AE5}"/>
              </a:ext>
            </a:extLst>
          </p:cNvPr>
          <p:cNvSpPr txBox="1"/>
          <p:nvPr/>
        </p:nvSpPr>
        <p:spPr>
          <a:xfrm>
            <a:off x="115898" y="2904938"/>
            <a:ext cx="45272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タンパク質量</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一律</a:t>
            </a:r>
            <a:r>
              <a:rPr kumimoji="1" lang="en-US" altLang="ja-JP" sz="44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20</a:t>
            </a:r>
            <a:r>
              <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g</a:t>
            </a:r>
            <a:r>
              <a:rPr lang="ja-JP" altLang="en-US" sz="3600">
                <a:latin typeface="Noto Sans JP Light" panose="020B0200000000000000" pitchFamily="50" charset="-128"/>
                <a:ea typeface="Noto Sans JP Light" panose="020B0200000000000000" pitchFamily="50" charset="-128"/>
              </a:rPr>
              <a:t>（</a:t>
            </a: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個包装</a:t>
            </a:r>
            <a:r>
              <a:rPr lang="ja-JP" altLang="en-US" sz="3600">
                <a:latin typeface="Noto Sans JP Light" panose="020B0200000000000000" pitchFamily="50" charset="-128"/>
                <a:ea typeface="Noto Sans JP Light" panose="020B0200000000000000" pitchFamily="50" charset="-128"/>
              </a:rPr>
              <a:t>）</a:t>
            </a: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2" name="テキスト ボックス 1">
            <a:extLst>
              <a:ext uri="{FF2B5EF4-FFF2-40B4-BE49-F238E27FC236}">
                <a16:creationId xmlns:a16="http://schemas.microsoft.com/office/drawing/2014/main" id="{78038077-AE44-335C-BB7B-BE9ECCD06EA0}"/>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sp>
        <p:nvSpPr>
          <p:cNvPr id="9" name="テキスト ボックス 8">
            <a:extLst>
              <a:ext uri="{FF2B5EF4-FFF2-40B4-BE49-F238E27FC236}">
                <a16:creationId xmlns:a16="http://schemas.microsoft.com/office/drawing/2014/main" id="{38CF1874-111D-CB85-6A87-2C422C2FA98A}"/>
              </a:ext>
            </a:extLst>
          </p:cNvPr>
          <p:cNvSpPr txBox="1"/>
          <p:nvPr/>
        </p:nvSpPr>
        <p:spPr>
          <a:xfrm>
            <a:off x="5303912" y="764704"/>
            <a:ext cx="665218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a:t>
            </a:r>
            <a:endParaRPr kumimoji="1" lang="en-US" altLang="ja-JP" sz="40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「毎日の生活にプラス</a:t>
            </a:r>
            <a:r>
              <a:rPr kumimoji="1" lang="en-US" altLang="ja-JP" sz="48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10</a:t>
            </a:r>
            <a:r>
              <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g</a:t>
            </a: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grpSp>
        <p:nvGrpSpPr>
          <p:cNvPr id="17" name="グループ化 16">
            <a:extLst>
              <a:ext uri="{FF2B5EF4-FFF2-40B4-BE49-F238E27FC236}">
                <a16:creationId xmlns:a16="http://schemas.microsoft.com/office/drawing/2014/main" id="{89842F53-F871-AFEA-2632-5BAC730240DC}"/>
              </a:ext>
            </a:extLst>
          </p:cNvPr>
          <p:cNvGrpSpPr/>
          <p:nvPr/>
        </p:nvGrpSpPr>
        <p:grpSpPr>
          <a:xfrm>
            <a:off x="4433601" y="2952730"/>
            <a:ext cx="1079901" cy="1116153"/>
            <a:chOff x="3791744" y="2988244"/>
            <a:chExt cx="1079901" cy="1116153"/>
          </a:xfrm>
        </p:grpSpPr>
        <p:sp>
          <p:nvSpPr>
            <p:cNvPr id="18" name="二等辺三角形 17">
              <a:extLst>
                <a:ext uri="{FF2B5EF4-FFF2-40B4-BE49-F238E27FC236}">
                  <a16:creationId xmlns:a16="http://schemas.microsoft.com/office/drawing/2014/main" id="{782E48D6-3441-E695-82C2-3F54E7774FC5}"/>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二等辺三角形 18">
              <a:extLst>
                <a:ext uri="{FF2B5EF4-FFF2-40B4-BE49-F238E27FC236}">
                  <a16:creationId xmlns:a16="http://schemas.microsoft.com/office/drawing/2014/main" id="{A914E338-01B4-17E0-64D5-77FDE13EBE4B}"/>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4" name="図 3">
            <a:extLst>
              <a:ext uri="{FF2B5EF4-FFF2-40B4-BE49-F238E27FC236}">
                <a16:creationId xmlns:a16="http://schemas.microsoft.com/office/drawing/2014/main" id="{835A8857-A12D-AD12-DED6-5735F50D2E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1011239" y="2395920"/>
            <a:ext cx="2700149" cy="410385"/>
          </a:xfrm>
          <a:prstGeom prst="rect">
            <a:avLst/>
          </a:prstGeom>
        </p:spPr>
      </p:pic>
    </p:spTree>
    <p:extLst>
      <p:ext uri="{BB962C8B-B14F-4D97-AF65-F5344CB8AC3E}">
        <p14:creationId xmlns:p14="http://schemas.microsoft.com/office/powerpoint/2010/main" val="264712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食品, 座る, テーブル, 雪 が含まれている画像&#10;&#10;自動的に生成された説明">
            <a:extLst>
              <a:ext uri="{FF2B5EF4-FFF2-40B4-BE49-F238E27FC236}">
                <a16:creationId xmlns:a16="http://schemas.microsoft.com/office/drawing/2014/main" id="{5E8504B2-E1F7-5902-D7D0-214BC5F2DDA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4224167" y="358057"/>
            <a:ext cx="7967833" cy="6487977"/>
          </a:xfrm>
          <a:prstGeom prst="rect">
            <a:avLst/>
          </a:prstGeom>
        </p:spPr>
      </p:pic>
      <p:sp>
        <p:nvSpPr>
          <p:cNvPr id="11" name="テキスト ボックス 10">
            <a:extLst>
              <a:ext uri="{FF2B5EF4-FFF2-40B4-BE49-F238E27FC236}">
                <a16:creationId xmlns:a16="http://schemas.microsoft.com/office/drawing/2014/main" id="{CE918250-1ED0-4E0C-3A6C-18BF3F03AC21}"/>
              </a:ext>
            </a:extLst>
          </p:cNvPr>
          <p:cNvSpPr txBox="1"/>
          <p:nvPr/>
        </p:nvSpPr>
        <p:spPr>
          <a:xfrm>
            <a:off x="190233" y="2931185"/>
            <a:ext cx="3052548"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アミノ酸</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情報なし</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26" name="正方形/長方形 25">
            <a:extLst>
              <a:ext uri="{FF2B5EF4-FFF2-40B4-BE49-F238E27FC236}">
                <a16:creationId xmlns:a16="http://schemas.microsoft.com/office/drawing/2014/main" id="{2AB19443-BBE7-A77A-D3B6-FF3DE44E944A}"/>
              </a:ext>
            </a:extLst>
          </p:cNvPr>
          <p:cNvSpPr/>
          <p:nvPr/>
        </p:nvSpPr>
        <p:spPr>
          <a:xfrm>
            <a:off x="3933313" y="-422"/>
            <a:ext cx="8258687" cy="6838715"/>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5528B75-5EEC-A44D-A669-C9D4D84CACE5}"/>
              </a:ext>
            </a:extLst>
          </p:cNvPr>
          <p:cNvSpPr txBox="1"/>
          <p:nvPr/>
        </p:nvSpPr>
        <p:spPr>
          <a:xfrm>
            <a:off x="4255034" y="764704"/>
            <a:ext cx="4135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アミノ酸スコア</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23" name="テキスト ボックス 22">
            <a:extLst>
              <a:ext uri="{FF2B5EF4-FFF2-40B4-BE49-F238E27FC236}">
                <a16:creationId xmlns:a16="http://schemas.microsoft.com/office/drawing/2014/main" id="{CB4A4B4D-0BAE-3059-0FE8-7DA06DBD85E9}"/>
              </a:ext>
            </a:extLst>
          </p:cNvPr>
          <p:cNvSpPr txBox="1"/>
          <p:nvPr/>
        </p:nvSpPr>
        <p:spPr>
          <a:xfrm>
            <a:off x="4255034" y="2933328"/>
            <a:ext cx="46958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PDCAAS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消化吸収後バランス</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24" name="テキスト ボックス 23">
            <a:extLst>
              <a:ext uri="{FF2B5EF4-FFF2-40B4-BE49-F238E27FC236}">
                <a16:creationId xmlns:a16="http://schemas.microsoft.com/office/drawing/2014/main" id="{EAD6092B-8BF4-C2FD-8582-62BBBF944C0A}"/>
              </a:ext>
            </a:extLst>
          </p:cNvPr>
          <p:cNvSpPr txBox="1"/>
          <p:nvPr/>
        </p:nvSpPr>
        <p:spPr>
          <a:xfrm>
            <a:off x="4255034" y="5589240"/>
            <a:ext cx="27005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ロイシン</a:t>
            </a:r>
            <a:endParaRPr kumimoji="1" lang="en-US" altLang="ja-JP"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a:solidFill>
                  <a:srgbClr val="8A967E"/>
                </a:solidFill>
                <a:latin typeface="Noto Sans JP" panose="020B0200000000000000" pitchFamily="50" charset="-128"/>
                <a:ea typeface="Noto Sans JP" panose="020B0200000000000000" pitchFamily="50" charset="-128"/>
              </a:rPr>
              <a:t>補強</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5" name="テキスト ボックス 4">
            <a:extLst>
              <a:ext uri="{FF2B5EF4-FFF2-40B4-BE49-F238E27FC236}">
                <a16:creationId xmlns:a16="http://schemas.microsoft.com/office/drawing/2014/main" id="{DB2A648D-3453-FCAA-2C03-C4AE3C3621BE}"/>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6" name="グループ化 5">
            <a:extLst>
              <a:ext uri="{FF2B5EF4-FFF2-40B4-BE49-F238E27FC236}">
                <a16:creationId xmlns:a16="http://schemas.microsoft.com/office/drawing/2014/main" id="{B6054F77-539E-A74A-C73D-A7A455FC743F}"/>
              </a:ext>
            </a:extLst>
          </p:cNvPr>
          <p:cNvGrpSpPr/>
          <p:nvPr/>
        </p:nvGrpSpPr>
        <p:grpSpPr>
          <a:xfrm>
            <a:off x="2999656" y="2988244"/>
            <a:ext cx="1079901" cy="1116153"/>
            <a:chOff x="3791744" y="2988244"/>
            <a:chExt cx="1079901" cy="1116153"/>
          </a:xfrm>
        </p:grpSpPr>
        <p:sp>
          <p:nvSpPr>
            <p:cNvPr id="7" name="二等辺三角形 6">
              <a:extLst>
                <a:ext uri="{FF2B5EF4-FFF2-40B4-BE49-F238E27FC236}">
                  <a16:creationId xmlns:a16="http://schemas.microsoft.com/office/drawing/2014/main" id="{158271C6-D8EE-0FC4-EA2A-75B288816C51}"/>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二等辺三角形 7">
              <a:extLst>
                <a:ext uri="{FF2B5EF4-FFF2-40B4-BE49-F238E27FC236}">
                  <a16:creationId xmlns:a16="http://schemas.microsoft.com/office/drawing/2014/main" id="{6A0C1868-4983-FC49-3C74-35962583C4B7}"/>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98" name="グループ化 97">
            <a:extLst>
              <a:ext uri="{FF2B5EF4-FFF2-40B4-BE49-F238E27FC236}">
                <a16:creationId xmlns:a16="http://schemas.microsoft.com/office/drawing/2014/main" id="{5DACAA15-7175-1B7D-B4AA-EF769C72A663}"/>
              </a:ext>
            </a:extLst>
          </p:cNvPr>
          <p:cNvGrpSpPr/>
          <p:nvPr/>
        </p:nvGrpSpPr>
        <p:grpSpPr>
          <a:xfrm>
            <a:off x="7221727" y="-535526"/>
            <a:ext cx="4280304" cy="3070714"/>
            <a:chOff x="15705495" y="8119703"/>
            <a:chExt cx="4280304" cy="3070714"/>
          </a:xfrm>
        </p:grpSpPr>
        <p:sp>
          <p:nvSpPr>
            <p:cNvPr id="99" name="テキスト ボックス 98">
              <a:extLst>
                <a:ext uri="{FF2B5EF4-FFF2-40B4-BE49-F238E27FC236}">
                  <a16:creationId xmlns:a16="http://schemas.microsoft.com/office/drawing/2014/main" id="{E7C34810-6097-E9F3-75D1-1789DB4D000A}"/>
                </a:ext>
              </a:extLst>
            </p:cNvPr>
            <p:cNvSpPr txBox="1"/>
            <p:nvPr/>
          </p:nvSpPr>
          <p:spPr>
            <a:xfrm>
              <a:off x="18044796" y="8128040"/>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0" name="テキスト ボックス 99">
              <a:extLst>
                <a:ext uri="{FF2B5EF4-FFF2-40B4-BE49-F238E27FC236}">
                  <a16:creationId xmlns:a16="http://schemas.microsoft.com/office/drawing/2014/main" id="{BC29CA01-AFFB-2F3E-BFE7-FB36BCCBAE48}"/>
                </a:ext>
              </a:extLst>
            </p:cNvPr>
            <p:cNvSpPr txBox="1"/>
            <p:nvPr/>
          </p:nvSpPr>
          <p:spPr>
            <a:xfrm>
              <a:off x="16660486" y="8128040"/>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1" name="テキスト ボックス 100">
              <a:extLst>
                <a:ext uri="{FF2B5EF4-FFF2-40B4-BE49-F238E27FC236}">
                  <a16:creationId xmlns:a16="http://schemas.microsoft.com/office/drawing/2014/main" id="{12DF73AE-5181-6A8A-F06B-DF468C05A040}"/>
                </a:ext>
              </a:extLst>
            </p:cNvPr>
            <p:cNvSpPr txBox="1"/>
            <p:nvPr/>
          </p:nvSpPr>
          <p:spPr>
            <a:xfrm>
              <a:off x="15705495" y="8119703"/>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grpSp>
        <p:nvGrpSpPr>
          <p:cNvPr id="102" name="グループ化 101">
            <a:extLst>
              <a:ext uri="{FF2B5EF4-FFF2-40B4-BE49-F238E27FC236}">
                <a16:creationId xmlns:a16="http://schemas.microsoft.com/office/drawing/2014/main" id="{00F02D0A-8B9A-266F-1954-7D805CA49B1D}"/>
              </a:ext>
            </a:extLst>
          </p:cNvPr>
          <p:cNvGrpSpPr/>
          <p:nvPr/>
        </p:nvGrpSpPr>
        <p:grpSpPr>
          <a:xfrm>
            <a:off x="5729268" y="4345753"/>
            <a:ext cx="8251826" cy="3074481"/>
            <a:chOff x="14213036" y="13000982"/>
            <a:chExt cx="8251826" cy="3074481"/>
          </a:xfrm>
        </p:grpSpPr>
        <p:sp>
          <p:nvSpPr>
            <p:cNvPr id="103" name="テキスト ボックス 102">
              <a:extLst>
                <a:ext uri="{FF2B5EF4-FFF2-40B4-BE49-F238E27FC236}">
                  <a16:creationId xmlns:a16="http://schemas.microsoft.com/office/drawing/2014/main" id="{077F7E80-F33D-B903-ED81-A86131DB0197}"/>
                </a:ext>
              </a:extLst>
            </p:cNvPr>
            <p:cNvSpPr txBox="1"/>
            <p:nvPr/>
          </p:nvSpPr>
          <p:spPr>
            <a:xfrm>
              <a:off x="19440526" y="14509247"/>
              <a:ext cx="30243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srgbClr val="A2AC98"/>
                  </a:solidFill>
                  <a:effectLst/>
                  <a:uLnTx/>
                  <a:uFillTx/>
                  <a:latin typeface="Inter" panose="02000503000000020004" pitchFamily="2" charset="0"/>
                  <a:ea typeface="Inter" panose="02000503000000020004" pitchFamily="2" charset="0"/>
                  <a:cs typeface="+mn-cs"/>
                </a:rPr>
                <a:t>mg</a:t>
              </a:r>
              <a:endParaRPr kumimoji="1" lang="ja-JP" altLang="en-US" sz="6000" b="0" i="0" u="none" strike="noStrike" kern="1200" cap="none" spc="0" normalizeH="0" baseline="0" noProof="0">
                <a:ln>
                  <a:noFill/>
                </a:ln>
                <a:solidFill>
                  <a:srgbClr val="A2AC98"/>
                </a:solidFill>
                <a:effectLst/>
                <a:uLnTx/>
                <a:uFillTx/>
                <a:latin typeface="Inter" panose="02000503000000020004" pitchFamily="2" charset="0"/>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FC317469-7374-945C-D921-4136789F210C}"/>
                </a:ext>
              </a:extLst>
            </p:cNvPr>
            <p:cNvSpPr txBox="1"/>
            <p:nvPr/>
          </p:nvSpPr>
          <p:spPr>
            <a:xfrm>
              <a:off x="15032141" y="13194088"/>
              <a:ext cx="1182507" cy="2569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1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a:t>
              </a:r>
              <a:endParaRPr kumimoji="1" lang="ja-JP" altLang="en-US" sz="161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5" name="テキスト ボックス 104">
              <a:extLst>
                <a:ext uri="{FF2B5EF4-FFF2-40B4-BE49-F238E27FC236}">
                  <a16:creationId xmlns:a16="http://schemas.microsoft.com/office/drawing/2014/main" id="{D15FCF25-857B-4BD5-EC57-9A6EA7F657BE}"/>
                </a:ext>
              </a:extLst>
            </p:cNvPr>
            <p:cNvSpPr txBox="1"/>
            <p:nvPr/>
          </p:nvSpPr>
          <p:spPr>
            <a:xfrm>
              <a:off x="18044796" y="13013086"/>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6" name="テキスト ボックス 105">
              <a:extLst>
                <a:ext uri="{FF2B5EF4-FFF2-40B4-BE49-F238E27FC236}">
                  <a16:creationId xmlns:a16="http://schemas.microsoft.com/office/drawing/2014/main" id="{1C9D0AA5-A0A1-2EE5-4C10-3AF495DCC20A}"/>
                </a:ext>
              </a:extLst>
            </p:cNvPr>
            <p:cNvSpPr txBox="1"/>
            <p:nvPr/>
          </p:nvSpPr>
          <p:spPr>
            <a:xfrm>
              <a:off x="16660486" y="13013086"/>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7" name="テキスト ボックス 106">
              <a:extLst>
                <a:ext uri="{FF2B5EF4-FFF2-40B4-BE49-F238E27FC236}">
                  <a16:creationId xmlns:a16="http://schemas.microsoft.com/office/drawing/2014/main" id="{0A21969D-BA0D-2C5C-2CFF-D10F82B32ACC}"/>
                </a:ext>
              </a:extLst>
            </p:cNvPr>
            <p:cNvSpPr txBox="1"/>
            <p:nvPr/>
          </p:nvSpPr>
          <p:spPr>
            <a:xfrm>
              <a:off x="14213036" y="13000982"/>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8" name="テキスト ボックス 107">
              <a:extLst>
                <a:ext uri="{FF2B5EF4-FFF2-40B4-BE49-F238E27FC236}">
                  <a16:creationId xmlns:a16="http://schemas.microsoft.com/office/drawing/2014/main" id="{8B0F8BE6-7365-D9D5-5F26-E693BE950A68}"/>
                </a:ext>
              </a:extLst>
            </p:cNvPr>
            <p:cNvSpPr txBox="1"/>
            <p:nvPr/>
          </p:nvSpPr>
          <p:spPr>
            <a:xfrm>
              <a:off x="15389336" y="13002992"/>
              <a:ext cx="1919448"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5</a:t>
              </a:r>
              <a:endParaRPr kumimoji="1" lang="ja-JP" altLang="en-US" sz="193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grpSp>
        <p:nvGrpSpPr>
          <p:cNvPr id="109" name="グループ化 108">
            <a:extLst>
              <a:ext uri="{FF2B5EF4-FFF2-40B4-BE49-F238E27FC236}">
                <a16:creationId xmlns:a16="http://schemas.microsoft.com/office/drawing/2014/main" id="{36A06ABD-7D60-4344-5F8C-09D3013EE1C9}"/>
              </a:ext>
            </a:extLst>
          </p:cNvPr>
          <p:cNvGrpSpPr/>
          <p:nvPr/>
        </p:nvGrpSpPr>
        <p:grpSpPr>
          <a:xfrm>
            <a:off x="8273134" y="1989105"/>
            <a:ext cx="3237294" cy="3098359"/>
            <a:chOff x="16756902" y="10644334"/>
            <a:chExt cx="3237294" cy="3098359"/>
          </a:xfrm>
        </p:grpSpPr>
        <p:sp>
          <p:nvSpPr>
            <p:cNvPr id="110" name="テキスト ボックス 109">
              <a:extLst>
                <a:ext uri="{FF2B5EF4-FFF2-40B4-BE49-F238E27FC236}">
                  <a16:creationId xmlns:a16="http://schemas.microsoft.com/office/drawing/2014/main" id="{CCBABE70-07C7-C205-FA02-870C2CBCE344}"/>
                </a:ext>
              </a:extLst>
            </p:cNvPr>
            <p:cNvSpPr txBox="1"/>
            <p:nvPr/>
          </p:nvSpPr>
          <p:spPr>
            <a:xfrm>
              <a:off x="18053193" y="10644334"/>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11" name="テキスト ボックス 110">
              <a:extLst>
                <a:ext uri="{FF2B5EF4-FFF2-40B4-BE49-F238E27FC236}">
                  <a16:creationId xmlns:a16="http://schemas.microsoft.com/office/drawing/2014/main" id="{7F89B879-113C-C234-04F6-6BEBC86BE90B}"/>
                </a:ext>
              </a:extLst>
            </p:cNvPr>
            <p:cNvSpPr txBox="1"/>
            <p:nvPr/>
          </p:nvSpPr>
          <p:spPr>
            <a:xfrm>
              <a:off x="16756902" y="10644334"/>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12" name="テキスト ボックス 111">
              <a:extLst>
                <a:ext uri="{FF2B5EF4-FFF2-40B4-BE49-F238E27FC236}">
                  <a16:creationId xmlns:a16="http://schemas.microsoft.com/office/drawing/2014/main" id="{F2ACAFEF-FE08-9B45-A501-D32F03A61E1E}"/>
                </a:ext>
              </a:extLst>
            </p:cNvPr>
            <p:cNvSpPr txBox="1"/>
            <p:nvPr/>
          </p:nvSpPr>
          <p:spPr>
            <a:xfrm>
              <a:off x="17565997" y="10680316"/>
              <a:ext cx="11825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a:t>
              </a:r>
              <a:endParaRPr kumimoji="1" lang="ja-JP" altLang="en-US" sz="193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pic>
        <p:nvPicPr>
          <p:cNvPr id="2" name="図 1">
            <a:extLst>
              <a:ext uri="{FF2B5EF4-FFF2-40B4-BE49-F238E27FC236}">
                <a16:creationId xmlns:a16="http://schemas.microsoft.com/office/drawing/2014/main" id="{2561AB75-2BEB-B6D8-8DD6-E92C28AF98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5"/>
          <a:stretch/>
        </p:blipFill>
        <p:spPr>
          <a:xfrm>
            <a:off x="299507" y="2412420"/>
            <a:ext cx="2700149" cy="410385"/>
          </a:xfrm>
          <a:prstGeom prst="rect">
            <a:avLst/>
          </a:prstGeom>
        </p:spPr>
      </p:pic>
    </p:spTree>
    <p:extLst>
      <p:ext uri="{BB962C8B-B14F-4D97-AF65-F5344CB8AC3E}">
        <p14:creationId xmlns:p14="http://schemas.microsoft.com/office/powerpoint/2010/main" val="2356862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壁に貼ってある数種類の野菜&#10;&#10;自動的に生成された説明">
            <a:extLst>
              <a:ext uri="{FF2B5EF4-FFF2-40B4-BE49-F238E27FC236}">
                <a16:creationId xmlns:a16="http://schemas.microsoft.com/office/drawing/2014/main" id="{8ACBEC7B-FC10-87EF-6212-3308A6D98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7512" y="0"/>
            <a:ext cx="5861136" cy="6858000"/>
          </a:xfrm>
          <a:prstGeom prst="rect">
            <a:avLst/>
          </a:prstGeom>
        </p:spPr>
      </p:pic>
      <p:sp>
        <p:nvSpPr>
          <p:cNvPr id="12" name="テキスト ボックス 11">
            <a:extLst>
              <a:ext uri="{FF2B5EF4-FFF2-40B4-BE49-F238E27FC236}">
                <a16:creationId xmlns:a16="http://schemas.microsoft.com/office/drawing/2014/main" id="{B3C5D852-CD2E-C0BA-8318-B87B6C37575B}"/>
              </a:ext>
            </a:extLst>
          </p:cNvPr>
          <p:cNvSpPr txBox="1"/>
          <p:nvPr/>
        </p:nvSpPr>
        <p:spPr>
          <a:xfrm>
            <a:off x="47328" y="2551418"/>
            <a:ext cx="4821730" cy="191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タンパク質の他に</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目立った</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栄養成分訴求なし</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16" name="正方形/長方形 15">
            <a:extLst>
              <a:ext uri="{FF2B5EF4-FFF2-40B4-BE49-F238E27FC236}">
                <a16:creationId xmlns:a16="http://schemas.microsoft.com/office/drawing/2014/main" id="{B0075760-1F5C-8CAE-42F3-99FE9A85A3C7}"/>
              </a:ext>
            </a:extLst>
          </p:cNvPr>
          <p:cNvSpPr/>
          <p:nvPr/>
        </p:nvSpPr>
        <p:spPr>
          <a:xfrm>
            <a:off x="5686598" y="0"/>
            <a:ext cx="6259076"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3D258CF-5FF5-DCC7-4A00-953F1A09DD76}"/>
              </a:ext>
            </a:extLst>
          </p:cNvPr>
          <p:cNvSpPr/>
          <p:nvPr/>
        </p:nvSpPr>
        <p:spPr>
          <a:xfrm>
            <a:off x="6022653" y="1973774"/>
            <a:ext cx="5939122" cy="3168352"/>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ビタミン </a:t>
            </a:r>
            <a:r>
              <a:rPr kumimoji="1" lang="en-US" altLang="ja-JP" sz="66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11</a:t>
            </a:r>
            <a:r>
              <a:rPr kumimoji="1" lang="ja-JP" altLang="en-US" sz="40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種類</a:t>
            </a:r>
            <a:endParaRPr kumimoji="1" lang="en-US" altLang="ja-JP" sz="40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a:ln>
                <a:noFill/>
              </a:ln>
              <a:solidFill>
                <a:prstClr val="black"/>
              </a:solidFill>
              <a:effectLst/>
              <a:uLnTx/>
              <a:uFillTx/>
              <a:latin typeface="Noto Sans JP Medium" panose="020B0200000000000000" pitchFamily="50" charset="-128"/>
              <a:ea typeface="Noto Sans JP Medium"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ミネラル</a:t>
            </a:r>
            <a:r>
              <a:rPr kumimoji="1" lang="ja-JP" altLang="en-US" sz="40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 </a:t>
            </a:r>
            <a:r>
              <a:rPr kumimoji="1" lang="en-US" altLang="ja-JP" sz="66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11</a:t>
            </a:r>
            <a:r>
              <a:rPr kumimoji="1" lang="ja-JP" altLang="en-US" sz="40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種類</a:t>
            </a:r>
          </a:p>
        </p:txBody>
      </p:sp>
      <p:sp>
        <p:nvSpPr>
          <p:cNvPr id="4" name="テキスト ボックス 3">
            <a:extLst>
              <a:ext uri="{FF2B5EF4-FFF2-40B4-BE49-F238E27FC236}">
                <a16:creationId xmlns:a16="http://schemas.microsoft.com/office/drawing/2014/main" id="{7ACE8DFC-1B63-2390-F081-CC7F37798E5F}"/>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7" name="グループ化 6">
            <a:extLst>
              <a:ext uri="{FF2B5EF4-FFF2-40B4-BE49-F238E27FC236}">
                <a16:creationId xmlns:a16="http://schemas.microsoft.com/office/drawing/2014/main" id="{573C893E-1293-CB4F-A9A8-AC08709B2B66}"/>
              </a:ext>
            </a:extLst>
          </p:cNvPr>
          <p:cNvGrpSpPr/>
          <p:nvPr/>
        </p:nvGrpSpPr>
        <p:grpSpPr>
          <a:xfrm>
            <a:off x="4728067" y="2988244"/>
            <a:ext cx="1079901" cy="1116153"/>
            <a:chOff x="3791744" y="2988244"/>
            <a:chExt cx="1079901" cy="1116153"/>
          </a:xfrm>
        </p:grpSpPr>
        <p:sp>
          <p:nvSpPr>
            <p:cNvPr id="8" name="二等辺三角形 7">
              <a:extLst>
                <a:ext uri="{FF2B5EF4-FFF2-40B4-BE49-F238E27FC236}">
                  <a16:creationId xmlns:a16="http://schemas.microsoft.com/office/drawing/2014/main" id="{26953CE9-2C0F-B705-26E9-A30A0F4B140F}"/>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二等辺三角形 8">
              <a:extLst>
                <a:ext uri="{FF2B5EF4-FFF2-40B4-BE49-F238E27FC236}">
                  <a16:creationId xmlns:a16="http://schemas.microsoft.com/office/drawing/2014/main" id="{5EB258BD-014A-A4AC-6E11-ADFE60589908}"/>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2" name="図 1">
            <a:extLst>
              <a:ext uri="{FF2B5EF4-FFF2-40B4-BE49-F238E27FC236}">
                <a16:creationId xmlns:a16="http://schemas.microsoft.com/office/drawing/2014/main" id="{0CA29E0E-4FFB-BE41-661A-ADB6EC3D4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959549" y="2006563"/>
            <a:ext cx="2700149" cy="410385"/>
          </a:xfrm>
          <a:prstGeom prst="rect">
            <a:avLst/>
          </a:prstGeom>
        </p:spPr>
      </p:pic>
    </p:spTree>
    <p:extLst>
      <p:ext uri="{BB962C8B-B14F-4D97-AF65-F5344CB8AC3E}">
        <p14:creationId xmlns:p14="http://schemas.microsoft.com/office/powerpoint/2010/main" val="389530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D6DA8D-6C89-4CBD-515D-5AD8F2347727}"/>
              </a:ext>
            </a:extLst>
          </p:cNvPr>
          <p:cNvSpPr txBox="1"/>
          <p:nvPr/>
        </p:nvSpPr>
        <p:spPr>
          <a:xfrm>
            <a:off x="119336" y="3003193"/>
            <a:ext cx="3991976"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a:solidFill>
                  <a:srgbClr val="352F2D"/>
                </a:solidFill>
                <a:latin typeface="Noto Sans JP Light" panose="020B0200000000000000" pitchFamily="50" charset="-128"/>
                <a:ea typeface="Noto Sans JP Light" panose="020B0200000000000000" pitchFamily="50" charset="-128"/>
              </a:rPr>
              <a:t>つく</a:t>
            </a:r>
            <a:r>
              <a:rPr kumimoji="1" lang="ja-JP" altLang="en-US"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rPr>
              <a:t>りやすさ</a:t>
            </a:r>
            <a:endParaRPr kumimoji="1" lang="en-US" altLang="ja-JP"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rPr>
              <a:t>特に考慮なし</a:t>
            </a:r>
            <a:endParaRPr kumimoji="1" lang="en-US" altLang="ja-JP"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p:txBody>
      </p:sp>
      <p:pic>
        <p:nvPicPr>
          <p:cNvPr id="5" name="図 4" descr="白いバックグラウンドの前にあるボトル&#10;&#10;自動的に生成された説明">
            <a:extLst>
              <a:ext uri="{FF2B5EF4-FFF2-40B4-BE49-F238E27FC236}">
                <a16:creationId xmlns:a16="http://schemas.microsoft.com/office/drawing/2014/main" id="{093191E5-0D0C-4AB6-6D36-26AD7CE86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42451">
            <a:off x="9335943" y="509058"/>
            <a:ext cx="2663054" cy="6729491"/>
          </a:xfrm>
          <a:prstGeom prst="rect">
            <a:avLst/>
          </a:prstGeom>
        </p:spPr>
      </p:pic>
      <p:sp>
        <p:nvSpPr>
          <p:cNvPr id="7" name="テキスト ボックス 6">
            <a:extLst>
              <a:ext uri="{FF2B5EF4-FFF2-40B4-BE49-F238E27FC236}">
                <a16:creationId xmlns:a16="http://schemas.microsoft.com/office/drawing/2014/main" id="{BA36844C-D5AD-A8FC-A728-616029220DD2}"/>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16" name="グループ化 15">
            <a:extLst>
              <a:ext uri="{FF2B5EF4-FFF2-40B4-BE49-F238E27FC236}">
                <a16:creationId xmlns:a16="http://schemas.microsoft.com/office/drawing/2014/main" id="{2A3621CA-54D5-3FF9-93B8-3D04A151A794}"/>
              </a:ext>
            </a:extLst>
          </p:cNvPr>
          <p:cNvGrpSpPr/>
          <p:nvPr/>
        </p:nvGrpSpPr>
        <p:grpSpPr>
          <a:xfrm>
            <a:off x="3863971" y="2988244"/>
            <a:ext cx="1079901" cy="1116153"/>
            <a:chOff x="3791744" y="2988244"/>
            <a:chExt cx="1079901" cy="1116153"/>
          </a:xfrm>
        </p:grpSpPr>
        <p:sp>
          <p:nvSpPr>
            <p:cNvPr id="14" name="二等辺三角形 13">
              <a:extLst>
                <a:ext uri="{FF2B5EF4-FFF2-40B4-BE49-F238E27FC236}">
                  <a16:creationId xmlns:a16="http://schemas.microsoft.com/office/drawing/2014/main" id="{3F724A01-7E51-DDDB-4CC0-24F4B90F2C74}"/>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二等辺三角形 14">
              <a:extLst>
                <a:ext uri="{FF2B5EF4-FFF2-40B4-BE49-F238E27FC236}">
                  <a16:creationId xmlns:a16="http://schemas.microsoft.com/office/drawing/2014/main" id="{43701E51-A5B8-0F9F-4952-D31615D51F9D}"/>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 name="正方形/長方形 1">
            <a:extLst>
              <a:ext uri="{FF2B5EF4-FFF2-40B4-BE49-F238E27FC236}">
                <a16:creationId xmlns:a16="http://schemas.microsoft.com/office/drawing/2014/main" id="{046EDE3B-EAE4-3581-063A-AC7E7F0CC837}"/>
              </a:ext>
            </a:extLst>
          </p:cNvPr>
          <p:cNvSpPr/>
          <p:nvPr/>
        </p:nvSpPr>
        <p:spPr>
          <a:xfrm>
            <a:off x="4007270" y="2986277"/>
            <a:ext cx="677019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0" b="0" i="1" u="none" strike="noStrike" kern="1200" cap="none" spc="0" normalizeH="0" baseline="0" noProof="0">
                <a:ln w="0"/>
                <a:solidFill>
                  <a:srgbClr val="7E8FD8"/>
                </a:solidFill>
                <a:effectLst>
                  <a:reflection blurRad="6350" stA="53000" endA="300" endPos="35500" dir="5400000" sy="-90000" algn="bl" rotWithShape="0"/>
                </a:effectLst>
                <a:uLnTx/>
                <a:uFillTx/>
                <a:latin typeface="Times New Roman" panose="02020603050405020304" pitchFamily="18" charset="0"/>
                <a:ea typeface="游ゴシック" panose="020B0400000000000000" pitchFamily="50" charset="-128"/>
                <a:cs typeface="Times New Roman" panose="02020603050405020304" pitchFamily="18" charset="0"/>
              </a:rPr>
              <a:t>“Goodbye”</a:t>
            </a:r>
            <a:endParaRPr kumimoji="1" lang="ja-JP" altLang="en-US" sz="8000" b="0" i="1" u="none" strike="noStrike" kern="1200" cap="none" spc="0" normalizeH="0" baseline="0" noProof="0">
              <a:ln w="0"/>
              <a:solidFill>
                <a:srgbClr val="7E8FD8"/>
              </a:solidFill>
              <a:effectLst>
                <a:reflection blurRad="6350" stA="53000" endA="300" endPos="35500" dir="5400000" sy="-90000" algn="bl" rotWithShape="0"/>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8180DCB6-6516-F008-1D1C-3D48AB9D49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688511" y="2516943"/>
            <a:ext cx="2700149" cy="410385"/>
          </a:xfrm>
          <a:prstGeom prst="rect">
            <a:avLst/>
          </a:prstGeom>
        </p:spPr>
      </p:pic>
    </p:spTree>
    <p:extLst>
      <p:ext uri="{BB962C8B-B14F-4D97-AF65-F5344CB8AC3E}">
        <p14:creationId xmlns:p14="http://schemas.microsoft.com/office/powerpoint/2010/main" val="357896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136190" y="2996952"/>
            <a:ext cx="4159610"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「映え」こだわり</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なし</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p:txBody>
      </p:sp>
      <p:sp>
        <p:nvSpPr>
          <p:cNvPr id="2" name="テキスト ボックス 1">
            <a:extLst>
              <a:ext uri="{FF2B5EF4-FFF2-40B4-BE49-F238E27FC236}">
                <a16:creationId xmlns:a16="http://schemas.microsoft.com/office/drawing/2014/main" id="{0439A248-3DAB-5BE9-8C60-AC2524E59FA4}"/>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3" name="グループ化 2">
            <a:extLst>
              <a:ext uri="{FF2B5EF4-FFF2-40B4-BE49-F238E27FC236}">
                <a16:creationId xmlns:a16="http://schemas.microsoft.com/office/drawing/2014/main" id="{C9DBB147-2EE5-4FF4-923B-5BB990794B0D}"/>
              </a:ext>
            </a:extLst>
          </p:cNvPr>
          <p:cNvGrpSpPr/>
          <p:nvPr/>
        </p:nvGrpSpPr>
        <p:grpSpPr>
          <a:xfrm>
            <a:off x="4439816" y="2988244"/>
            <a:ext cx="1079901" cy="1116153"/>
            <a:chOff x="3791744" y="2988244"/>
            <a:chExt cx="1079901" cy="1116153"/>
          </a:xfrm>
        </p:grpSpPr>
        <p:sp>
          <p:nvSpPr>
            <p:cNvPr id="4" name="二等辺三角形 3">
              <a:extLst>
                <a:ext uri="{FF2B5EF4-FFF2-40B4-BE49-F238E27FC236}">
                  <a16:creationId xmlns:a16="http://schemas.microsoft.com/office/drawing/2014/main" id="{C271235E-B459-CB16-8B43-D43D70705A92}"/>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二等辺三角形 4">
              <a:extLst>
                <a:ext uri="{FF2B5EF4-FFF2-40B4-BE49-F238E27FC236}">
                  <a16:creationId xmlns:a16="http://schemas.microsoft.com/office/drawing/2014/main" id="{64170F53-3AF5-5E72-8999-955AA9CCE980}"/>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1" name="図 10" descr="カップ, 屋内, テーブル, コーヒー が含まれている画像&#10;&#10;自動的に生成された説明">
            <a:extLst>
              <a:ext uri="{FF2B5EF4-FFF2-40B4-BE49-F238E27FC236}">
                <a16:creationId xmlns:a16="http://schemas.microsoft.com/office/drawing/2014/main" id="{24ED6E6D-8BB1-A4EE-88E6-8B45DDB0ECD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000"/>
                    </a14:imgEffect>
                    <a14:imgEffect>
                      <a14:brightnessContrast bright="4000" contrast="3000"/>
                    </a14:imgEffect>
                  </a14:imgLayer>
                </a14:imgProps>
              </a:ext>
              <a:ext uri="{28A0092B-C50C-407E-A947-70E740481C1C}">
                <a14:useLocalDpi xmlns:a14="http://schemas.microsoft.com/office/drawing/2010/main"/>
              </a:ext>
            </a:extLst>
          </a:blip>
          <a:srcRect/>
          <a:stretch/>
        </p:blipFill>
        <p:spPr>
          <a:xfrm>
            <a:off x="5911463" y="476672"/>
            <a:ext cx="6233209" cy="5983012"/>
          </a:xfrm>
          <a:prstGeom prst="rect">
            <a:avLst/>
          </a:prstGeom>
        </p:spPr>
      </p:pic>
      <p:pic>
        <p:nvPicPr>
          <p:cNvPr id="6" name="図 5">
            <a:extLst>
              <a:ext uri="{FF2B5EF4-FFF2-40B4-BE49-F238E27FC236}">
                <a16:creationId xmlns:a16="http://schemas.microsoft.com/office/drawing/2014/main" id="{1700996D-C453-1A3D-7EB1-75FE4EA3DD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5"/>
          <a:stretch/>
        </p:blipFill>
        <p:spPr>
          <a:xfrm>
            <a:off x="970898" y="2490049"/>
            <a:ext cx="2700149" cy="410385"/>
          </a:xfrm>
          <a:prstGeom prst="rect">
            <a:avLst/>
          </a:prstGeom>
        </p:spPr>
      </p:pic>
    </p:spTree>
    <p:extLst>
      <p:ext uri="{BB962C8B-B14F-4D97-AF65-F5344CB8AC3E}">
        <p14:creationId xmlns:p14="http://schemas.microsoft.com/office/powerpoint/2010/main" val="376247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86891" y="2876146"/>
            <a:ext cx="412312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１回分のカロリー</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約</a:t>
            </a:r>
            <a:r>
              <a:rPr kumimoji="1" lang="en-US" altLang="ja-JP" sz="54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168</a:t>
            </a:r>
            <a:r>
              <a:rPr lang="en-US" altLang="ja-JP" sz="3600">
                <a:solidFill>
                  <a:prstClr val="black"/>
                </a:solidFill>
                <a:latin typeface="Noto Sans JP Light" panose="020B0200000000000000" pitchFamily="50" charset="-128"/>
                <a:ea typeface="Noto Sans JP Light" panose="020B0200000000000000" pitchFamily="50" charset="-128"/>
              </a:rPr>
              <a:t>k</a:t>
            </a:r>
            <a:r>
              <a:rPr kumimoji="1" lang="en-US" altLang="ja-JP" sz="3600" b="0" i="0" u="none" strike="noStrike" kern="1200" cap="none" spc="0" normalizeH="0" baseline="0" noProof="0" err="1">
                <a:ln>
                  <a:noFill/>
                </a:ln>
                <a:solidFill>
                  <a:prstClr val="black"/>
                </a:solidFill>
                <a:effectLst/>
                <a:uLnTx/>
                <a:uFillTx/>
                <a:latin typeface="Noto Sans JP Light" panose="020B0200000000000000" pitchFamily="50" charset="-128"/>
                <a:ea typeface="Noto Sans JP Light" panose="020B0200000000000000" pitchFamily="50" charset="-128"/>
                <a:cs typeface="+mn-cs"/>
              </a:rPr>
              <a:t>cal</a:t>
            </a:r>
            <a:endParaRPr kumimoji="1" lang="ja-JP" altLang="en-US" sz="1050" b="0" i="0" u="none" strike="noStrike" kern="1200" cap="none" spc="0" normalizeH="0" baseline="0" noProof="0">
              <a:ln>
                <a:noFill/>
              </a:ln>
              <a:solidFill>
                <a:prstClr val="black"/>
              </a:solidFill>
              <a:effectLst/>
              <a:highlight>
                <a:srgbClr val="00FF00"/>
              </a:highlight>
              <a:uLnTx/>
              <a:uFillTx/>
              <a:latin typeface="Noto Sans JP Light" panose="020B0200000000000000" pitchFamily="50" charset="-128"/>
              <a:ea typeface="Noto Sans JP Light" panose="020B0200000000000000" pitchFamily="50" charset="-128"/>
              <a:cs typeface="+mn-cs"/>
            </a:endParaRPr>
          </a:p>
        </p:txBody>
      </p:sp>
      <p:pic>
        <p:nvPicPr>
          <p:cNvPr id="18" name="図 17" descr="人, 屋内, 女性, テーブル が含まれている画像&#10;&#10;自動的に生成された説明">
            <a:extLst>
              <a:ext uri="{FF2B5EF4-FFF2-40B4-BE49-F238E27FC236}">
                <a16:creationId xmlns:a16="http://schemas.microsoft.com/office/drawing/2014/main" id="{4CAC5D5D-02F6-C69F-8586-59002F8053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2224" y="0"/>
            <a:ext cx="6973479" cy="6891702"/>
          </a:xfrm>
          <a:prstGeom prst="rect">
            <a:avLst/>
          </a:prstGeom>
        </p:spPr>
      </p:pic>
      <p:sp>
        <p:nvSpPr>
          <p:cNvPr id="6" name="正方形/長方形 5">
            <a:extLst>
              <a:ext uri="{FF2B5EF4-FFF2-40B4-BE49-F238E27FC236}">
                <a16:creationId xmlns:a16="http://schemas.microsoft.com/office/drawing/2014/main" id="{DE1C1530-8145-14D5-9481-F3FBA725F8CC}"/>
              </a:ext>
            </a:extLst>
          </p:cNvPr>
          <p:cNvSpPr/>
          <p:nvPr/>
        </p:nvSpPr>
        <p:spPr>
          <a:xfrm>
            <a:off x="5252224" y="0"/>
            <a:ext cx="6965354" cy="6891702"/>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3CB7084-39CC-CABB-FBF3-D7B03B741E3E}"/>
              </a:ext>
            </a:extLst>
          </p:cNvPr>
          <p:cNvSpPr txBox="1"/>
          <p:nvPr/>
        </p:nvSpPr>
        <p:spPr>
          <a:xfrm>
            <a:off x="5812550" y="2518232"/>
            <a:ext cx="4844561" cy="5216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3300" b="0" i="0" u="none" strike="noStrike" kern="1200" cap="none" spc="0" normalizeH="0" baseline="0" noProof="0">
                <a:ln>
                  <a:noFill/>
                </a:ln>
                <a:solidFill>
                  <a:srgbClr val="EC83FD"/>
                </a:solidFill>
                <a:effectLst/>
                <a:uLnTx/>
                <a:uFillTx/>
                <a:latin typeface="Inter Medium" panose="02000503000000020004" pitchFamily="2" charset="0"/>
                <a:ea typeface="Inter Medium" panose="02000503000000020004" pitchFamily="2" charset="0"/>
                <a:cs typeface="Segoe UI Semibold" panose="020B0702040204020203" pitchFamily="34" charset="0"/>
              </a:rPr>
              <a:t>8</a:t>
            </a:r>
            <a:endParaRPr kumimoji="1" lang="ja-JP" altLang="en-US" sz="33300" b="0" i="0" u="none" strike="noStrike" kern="1200" cap="none" spc="0" normalizeH="0" baseline="0" noProof="0">
              <a:ln>
                <a:noFill/>
              </a:ln>
              <a:solidFill>
                <a:srgbClr val="EC83FD"/>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4" name="テキスト ボックス 3">
            <a:extLst>
              <a:ext uri="{FF2B5EF4-FFF2-40B4-BE49-F238E27FC236}">
                <a16:creationId xmlns:a16="http://schemas.microsoft.com/office/drawing/2014/main" id="{160265FB-2ECF-FBA8-5D94-7F89AB0A0972}"/>
              </a:ext>
            </a:extLst>
          </p:cNvPr>
          <p:cNvSpPr txBox="1"/>
          <p:nvPr/>
        </p:nvSpPr>
        <p:spPr>
          <a:xfrm>
            <a:off x="7965060" y="2513814"/>
            <a:ext cx="2814074" cy="5216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3300" b="0" i="0" u="none" strike="noStrike" kern="1200" cap="none" spc="0" normalizeH="0" baseline="0" noProof="0">
                <a:ln>
                  <a:noFill/>
                </a:ln>
                <a:solidFill>
                  <a:srgbClr val="EC83FD"/>
                </a:solidFill>
                <a:effectLst/>
                <a:uLnTx/>
                <a:uFillTx/>
                <a:latin typeface="Inter Medium" panose="02000503000000020004" pitchFamily="2" charset="0"/>
                <a:ea typeface="Inter Medium" panose="02000503000000020004" pitchFamily="2" charset="0"/>
                <a:cs typeface="Segoe UI Semibold" panose="020B0702040204020203" pitchFamily="34" charset="0"/>
              </a:rPr>
              <a:t>2</a:t>
            </a:r>
            <a:endParaRPr kumimoji="1" lang="ja-JP" altLang="en-US" sz="33300" b="0" i="0" u="none" strike="noStrike" kern="1200" cap="none" spc="0" normalizeH="0" baseline="0" noProof="0">
              <a:ln>
                <a:noFill/>
              </a:ln>
              <a:solidFill>
                <a:srgbClr val="EC83FD"/>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5" name="テキスト ボックス 4">
            <a:extLst>
              <a:ext uri="{FF2B5EF4-FFF2-40B4-BE49-F238E27FC236}">
                <a16:creationId xmlns:a16="http://schemas.microsoft.com/office/drawing/2014/main" id="{1A597A62-452B-5165-ECAF-BC3654940263}"/>
              </a:ext>
            </a:extLst>
          </p:cNvPr>
          <p:cNvSpPr txBox="1"/>
          <p:nvPr/>
        </p:nvSpPr>
        <p:spPr>
          <a:xfrm>
            <a:off x="10258770" y="5691373"/>
            <a:ext cx="1965451"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200" b="0" i="0" u="none" strike="noStrike" kern="1200" cap="none" spc="-150" normalizeH="0" baseline="0" noProof="0">
                <a:ln>
                  <a:noFill/>
                </a:ln>
                <a:solidFill>
                  <a:srgbClr val="EC83FD"/>
                </a:solidFill>
                <a:effectLst/>
                <a:uLnTx/>
                <a:uFillTx/>
                <a:latin typeface="Inter" panose="02000503000000020004" pitchFamily="2" charset="0"/>
                <a:ea typeface="Inter" panose="02000503000000020004" pitchFamily="2" charset="0"/>
                <a:cs typeface="+mn-cs"/>
              </a:rPr>
              <a:t>kcal</a:t>
            </a:r>
            <a:endParaRPr kumimoji="1" lang="ja-JP" altLang="en-US" sz="7200" b="0" i="0" u="none" strike="noStrike" kern="1200" cap="none" spc="-150" normalizeH="0" baseline="0" noProof="0">
              <a:ln>
                <a:noFill/>
              </a:ln>
              <a:solidFill>
                <a:srgbClr val="EC83FD"/>
              </a:solidFill>
              <a:effectLst/>
              <a:uLnTx/>
              <a:uFillTx/>
              <a:latin typeface="Inter" panose="02000503000000020004" pitchFamily="2" charset="0"/>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1F291BF-6EAC-2E9F-5E0B-59FD2F3BB7FC}"/>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8" name="グループ化 7">
            <a:extLst>
              <a:ext uri="{FF2B5EF4-FFF2-40B4-BE49-F238E27FC236}">
                <a16:creationId xmlns:a16="http://schemas.microsoft.com/office/drawing/2014/main" id="{1538A0AB-2D6A-6083-AA21-86FC9298B4F1}"/>
              </a:ext>
            </a:extLst>
          </p:cNvPr>
          <p:cNvGrpSpPr/>
          <p:nvPr/>
        </p:nvGrpSpPr>
        <p:grpSpPr>
          <a:xfrm>
            <a:off x="4352169" y="3056733"/>
            <a:ext cx="1079901" cy="1116153"/>
            <a:chOff x="3791744" y="2988244"/>
            <a:chExt cx="1079901" cy="1116153"/>
          </a:xfrm>
        </p:grpSpPr>
        <p:sp>
          <p:nvSpPr>
            <p:cNvPr id="9" name="二等辺三角形 8">
              <a:extLst>
                <a:ext uri="{FF2B5EF4-FFF2-40B4-BE49-F238E27FC236}">
                  <a16:creationId xmlns:a16="http://schemas.microsoft.com/office/drawing/2014/main" id="{408392C9-889D-C379-665F-683706CF3EB6}"/>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二等辺三角形 9">
              <a:extLst>
                <a:ext uri="{FF2B5EF4-FFF2-40B4-BE49-F238E27FC236}">
                  <a16:creationId xmlns:a16="http://schemas.microsoft.com/office/drawing/2014/main" id="{3C1EA5A4-3A86-67BE-3FEA-32DC25A9AFA3}"/>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FD59A6A0-2A17-6F4C-79F8-1415FA07A73D}"/>
              </a:ext>
            </a:extLst>
          </p:cNvPr>
          <p:cNvSpPr txBox="1"/>
          <p:nvPr/>
        </p:nvSpPr>
        <p:spPr>
          <a:xfrm>
            <a:off x="4191829" y="5783705"/>
            <a:ext cx="1965451"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150" normalizeH="0" baseline="0" noProof="0">
                <a:ln>
                  <a:noFill/>
                </a:ln>
                <a:solidFill>
                  <a:srgbClr val="EC83FD"/>
                </a:solidFill>
                <a:effectLst/>
                <a:uLnTx/>
                <a:uFillTx/>
                <a:latin typeface="Noto Sans JP "/>
                <a:ea typeface="Noto Sans JP Medium" panose="020B0600000000000000" pitchFamily="34" charset="-128"/>
                <a:cs typeface="Noto Sans" panose="020B0502040504020204" pitchFamily="34" charset="0"/>
              </a:rPr>
              <a:t>約</a:t>
            </a:r>
          </a:p>
        </p:txBody>
      </p:sp>
      <p:pic>
        <p:nvPicPr>
          <p:cNvPr id="2" name="図 1">
            <a:extLst>
              <a:ext uri="{FF2B5EF4-FFF2-40B4-BE49-F238E27FC236}">
                <a16:creationId xmlns:a16="http://schemas.microsoft.com/office/drawing/2014/main" id="{E898A065-D2CD-77CA-CCE9-76AD38D03D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728852" y="2342132"/>
            <a:ext cx="2700149" cy="410385"/>
          </a:xfrm>
          <a:prstGeom prst="rect">
            <a:avLst/>
          </a:prstGeom>
        </p:spPr>
      </p:pic>
    </p:spTree>
    <p:extLst>
      <p:ext uri="{BB962C8B-B14F-4D97-AF65-F5344CB8AC3E}">
        <p14:creationId xmlns:p14="http://schemas.microsoft.com/office/powerpoint/2010/main" val="3660293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231817" y="2996952"/>
            <a:ext cx="3744416"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箱に製品説明</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なし</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p:txBody>
      </p:sp>
      <p:sp>
        <p:nvSpPr>
          <p:cNvPr id="4" name="テキスト ボックス 3">
            <a:extLst>
              <a:ext uri="{FF2B5EF4-FFF2-40B4-BE49-F238E27FC236}">
                <a16:creationId xmlns:a16="http://schemas.microsoft.com/office/drawing/2014/main" id="{6FD33CFF-F4D0-71C6-B3DE-E7C17521455A}"/>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5" name="グループ化 4">
            <a:extLst>
              <a:ext uri="{FF2B5EF4-FFF2-40B4-BE49-F238E27FC236}">
                <a16:creationId xmlns:a16="http://schemas.microsoft.com/office/drawing/2014/main" id="{4EE8166C-E58F-26B4-D58A-D82A296B7D75}"/>
              </a:ext>
            </a:extLst>
          </p:cNvPr>
          <p:cNvGrpSpPr/>
          <p:nvPr/>
        </p:nvGrpSpPr>
        <p:grpSpPr>
          <a:xfrm>
            <a:off x="4132978" y="2988244"/>
            <a:ext cx="1079901" cy="1116153"/>
            <a:chOff x="3791744" y="2988244"/>
            <a:chExt cx="1079901" cy="1116153"/>
          </a:xfrm>
        </p:grpSpPr>
        <p:sp>
          <p:nvSpPr>
            <p:cNvPr id="6" name="二等辺三角形 5">
              <a:extLst>
                <a:ext uri="{FF2B5EF4-FFF2-40B4-BE49-F238E27FC236}">
                  <a16:creationId xmlns:a16="http://schemas.microsoft.com/office/drawing/2014/main" id="{B2ADE20E-92BC-D54F-35E0-E7798E0931A0}"/>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二等辺三角形 6">
              <a:extLst>
                <a:ext uri="{FF2B5EF4-FFF2-40B4-BE49-F238E27FC236}">
                  <a16:creationId xmlns:a16="http://schemas.microsoft.com/office/drawing/2014/main" id="{B41E7877-48EF-7DB1-5E34-68546ADA04A5}"/>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3" name="図 2" descr="テキスト&#10;&#10;自動的に生成された説明">
            <a:extLst>
              <a:ext uri="{FF2B5EF4-FFF2-40B4-BE49-F238E27FC236}">
                <a16:creationId xmlns:a16="http://schemas.microsoft.com/office/drawing/2014/main" id="{EB3E498F-003B-A594-726E-0C28FD5069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4032" y="161356"/>
            <a:ext cx="5288743" cy="6535287"/>
          </a:xfrm>
          <a:prstGeom prst="rect">
            <a:avLst/>
          </a:prstGeom>
        </p:spPr>
      </p:pic>
      <p:pic>
        <p:nvPicPr>
          <p:cNvPr id="2" name="図 1">
            <a:extLst>
              <a:ext uri="{FF2B5EF4-FFF2-40B4-BE49-F238E27FC236}">
                <a16:creationId xmlns:a16="http://schemas.microsoft.com/office/drawing/2014/main" id="{FDA74B96-E490-27C5-FCBE-EA681478E6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742299" y="2490049"/>
            <a:ext cx="2700149" cy="410385"/>
          </a:xfrm>
          <a:prstGeom prst="rect">
            <a:avLst/>
          </a:prstGeom>
        </p:spPr>
      </p:pic>
    </p:spTree>
    <p:extLst>
      <p:ext uri="{BB962C8B-B14F-4D97-AF65-F5344CB8AC3E}">
        <p14:creationId xmlns:p14="http://schemas.microsoft.com/office/powerpoint/2010/main" val="64414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934C337-290A-00A7-E195-CB5E52848891}"/>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EBAB8"/>
              </a:solidFill>
            </a:endParaRPr>
          </a:p>
        </p:txBody>
      </p:sp>
      <p:sp>
        <p:nvSpPr>
          <p:cNvPr id="3" name="テキスト ボックス 2">
            <a:extLst>
              <a:ext uri="{FF2B5EF4-FFF2-40B4-BE49-F238E27FC236}">
                <a16:creationId xmlns:a16="http://schemas.microsoft.com/office/drawing/2014/main" id="{1E20C270-8B74-4489-8118-1B71C1A3EB83}"/>
              </a:ext>
            </a:extLst>
          </p:cNvPr>
          <p:cNvSpPr txBox="1"/>
          <p:nvPr/>
        </p:nvSpPr>
        <p:spPr>
          <a:xfrm>
            <a:off x="1693533" y="2967335"/>
            <a:ext cx="8804934" cy="923330"/>
          </a:xfrm>
          <a:prstGeom prst="rect">
            <a:avLst/>
          </a:prstGeom>
          <a:noFill/>
        </p:spPr>
        <p:txBody>
          <a:bodyPr wrap="square" rtlCol="0">
            <a:spAutoFit/>
          </a:bodyPr>
          <a:lstStyle/>
          <a:p>
            <a:r>
              <a:rPr lang="ja-JP" altLang="en-US" sz="5400">
                <a:solidFill>
                  <a:srgbClr val="40C1BB"/>
                </a:solidFill>
                <a:latin typeface="Noto Sans JP Light" panose="020B0200000000000000" pitchFamily="50" charset="-128"/>
                <a:ea typeface="Noto Sans JP Light" panose="020B0200000000000000" pitchFamily="50" charset="-128"/>
              </a:rPr>
              <a:t>「ロングセラー」をつくる</a:t>
            </a:r>
            <a:endParaRPr lang="en-US" altLang="ja-JP" sz="5400">
              <a:solidFill>
                <a:srgbClr val="40C1BB"/>
              </a:solidFill>
              <a:latin typeface="Noto Sans JP Light" panose="020B0200000000000000" pitchFamily="50" charset="-128"/>
              <a:ea typeface="Noto Sans JP Light" panose="020B0200000000000000" pitchFamily="50" charset="-128"/>
            </a:endParaRPr>
          </a:p>
        </p:txBody>
      </p:sp>
    </p:spTree>
    <p:extLst>
      <p:ext uri="{BB962C8B-B14F-4D97-AF65-F5344CB8AC3E}">
        <p14:creationId xmlns:p14="http://schemas.microsoft.com/office/powerpoint/2010/main" val="2328706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トリックをしているスケートボーダー&#10;&#10;低い精度で自動的に生成された説明">
            <a:extLst>
              <a:ext uri="{FF2B5EF4-FFF2-40B4-BE49-F238E27FC236}">
                <a16:creationId xmlns:a16="http://schemas.microsoft.com/office/drawing/2014/main" id="{092BEA45-5747-CC13-FE1A-1A86D83DE2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2086" y="0"/>
            <a:ext cx="6270064" cy="6858000"/>
          </a:xfrm>
          <a:prstGeom prst="rect">
            <a:avLst/>
          </a:prstGeom>
        </p:spPr>
      </p:pic>
      <p:sp>
        <p:nvSpPr>
          <p:cNvPr id="9" name="テキスト ボックス 8">
            <a:extLst>
              <a:ext uri="{FF2B5EF4-FFF2-40B4-BE49-F238E27FC236}">
                <a16:creationId xmlns:a16="http://schemas.microsoft.com/office/drawing/2014/main" id="{C00FB262-9E15-F44A-349A-F03A25A2F9E2}"/>
              </a:ext>
            </a:extLst>
          </p:cNvPr>
          <p:cNvSpPr txBox="1"/>
          <p:nvPr/>
        </p:nvSpPr>
        <p:spPr>
          <a:xfrm>
            <a:off x="47328" y="2915968"/>
            <a:ext cx="4896544" cy="16389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CSV</a:t>
            </a: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調整率</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50</a:t>
            </a: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p:txBody>
      </p:sp>
      <p:sp>
        <p:nvSpPr>
          <p:cNvPr id="17" name="正方形/長方形 16">
            <a:extLst>
              <a:ext uri="{FF2B5EF4-FFF2-40B4-BE49-F238E27FC236}">
                <a16:creationId xmlns:a16="http://schemas.microsoft.com/office/drawing/2014/main" id="{1CDB637E-EAE0-DFA9-4DF0-73BC4BE510BB}"/>
              </a:ext>
            </a:extLst>
          </p:cNvPr>
          <p:cNvSpPr/>
          <p:nvPr/>
        </p:nvSpPr>
        <p:spPr>
          <a:xfrm>
            <a:off x="5955572" y="0"/>
            <a:ext cx="6270064"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3014CE73-5325-9611-387D-4FD1F588E2F2}"/>
              </a:ext>
            </a:extLst>
          </p:cNvPr>
          <p:cNvSpPr txBox="1"/>
          <p:nvPr/>
        </p:nvSpPr>
        <p:spPr>
          <a:xfrm>
            <a:off x="10899867" y="5176242"/>
            <a:ext cx="135491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0" b="0" i="0" u="none" strike="noStrike" kern="1200" cap="none" spc="0" normalizeH="0" baseline="0" noProof="0">
                <a:ln>
                  <a:noFill/>
                </a:ln>
                <a:solidFill>
                  <a:srgbClr val="6699FF"/>
                </a:solidFill>
                <a:effectLst/>
                <a:uLnTx/>
                <a:uFillTx/>
                <a:latin typeface="Inter Medium" panose="02000503000000020004" pitchFamily="2" charset="0"/>
                <a:ea typeface="Inter Medium" panose="02000503000000020004" pitchFamily="2" charset="0"/>
                <a:cs typeface="Segoe UI Semibold" panose="020B0702040204020203" pitchFamily="34" charset="0"/>
              </a:rPr>
              <a:t>%</a:t>
            </a:r>
            <a:endParaRPr kumimoji="1" lang="ja-JP" altLang="en-US" sz="12000" b="0" i="0" u="none" strike="noStrike" kern="1200" cap="none" spc="0" normalizeH="0" baseline="0" noProof="0">
              <a:ln>
                <a:noFill/>
              </a:ln>
              <a:solidFill>
                <a:srgbClr val="6699FF"/>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5" name="テキスト ボックス 4">
            <a:extLst>
              <a:ext uri="{FF2B5EF4-FFF2-40B4-BE49-F238E27FC236}">
                <a16:creationId xmlns:a16="http://schemas.microsoft.com/office/drawing/2014/main" id="{FFAA5432-7F58-895B-6983-ED4E82AFF036}"/>
              </a:ext>
            </a:extLst>
          </p:cNvPr>
          <p:cNvSpPr txBox="1"/>
          <p:nvPr/>
        </p:nvSpPr>
        <p:spPr>
          <a:xfrm>
            <a:off x="8019928" y="1802750"/>
            <a:ext cx="3073579"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0" b="0" i="0" u="none" strike="noStrike" kern="1200" cap="none" spc="0" normalizeH="0" baseline="0" noProof="0">
                <a:ln>
                  <a:noFill/>
                </a:ln>
                <a:solidFill>
                  <a:srgbClr val="6699FF"/>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40000" b="0" i="0" u="none" strike="noStrike" kern="1200" cap="none" spc="0" normalizeH="0" baseline="0" noProof="0">
              <a:ln>
                <a:noFill/>
              </a:ln>
              <a:solidFill>
                <a:srgbClr val="6699FF"/>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7" name="テキスト ボックス 6">
            <a:extLst>
              <a:ext uri="{FF2B5EF4-FFF2-40B4-BE49-F238E27FC236}">
                <a16:creationId xmlns:a16="http://schemas.microsoft.com/office/drawing/2014/main" id="{FCFCF947-648B-28DB-2108-DB17BDD25B66}"/>
              </a:ext>
            </a:extLst>
          </p:cNvPr>
          <p:cNvSpPr txBox="1"/>
          <p:nvPr/>
        </p:nvSpPr>
        <p:spPr>
          <a:xfrm>
            <a:off x="5774060" y="1794212"/>
            <a:ext cx="2814074"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0" b="0" i="0" u="none" strike="noStrike" kern="1200" cap="none" spc="0" normalizeH="0" baseline="0" noProof="0">
                <a:ln>
                  <a:noFill/>
                </a:ln>
                <a:solidFill>
                  <a:srgbClr val="6699FF"/>
                </a:solidFill>
                <a:effectLst/>
                <a:uLnTx/>
                <a:uFillTx/>
                <a:latin typeface="Inter Medium" panose="02000503000000020004" pitchFamily="2" charset="0"/>
                <a:ea typeface="Inter Medium" panose="02000503000000020004" pitchFamily="2" charset="0"/>
                <a:cs typeface="Segoe UI Semibold" panose="020B0702040204020203" pitchFamily="34" charset="0"/>
              </a:rPr>
              <a:t>7</a:t>
            </a:r>
            <a:endParaRPr kumimoji="1" lang="ja-JP" altLang="en-US" sz="40000" b="0" i="0" u="none" strike="noStrike" kern="1200" cap="none" spc="0" normalizeH="0" baseline="0" noProof="0">
              <a:ln>
                <a:noFill/>
              </a:ln>
              <a:solidFill>
                <a:srgbClr val="6699FF"/>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4" name="テキスト ボックス 13">
            <a:extLst>
              <a:ext uri="{FF2B5EF4-FFF2-40B4-BE49-F238E27FC236}">
                <a16:creationId xmlns:a16="http://schemas.microsoft.com/office/drawing/2014/main" id="{C9B7F0A4-06A7-B5EC-A3CC-0C425A1AF706}"/>
              </a:ext>
            </a:extLst>
          </p:cNvPr>
          <p:cNvSpPr txBox="1"/>
          <p:nvPr/>
        </p:nvSpPr>
        <p:spPr>
          <a:xfrm>
            <a:off x="5774060" y="2119283"/>
            <a:ext cx="60486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6699FF"/>
                </a:solidFill>
                <a:effectLst/>
                <a:uLnTx/>
                <a:uFillTx/>
                <a:latin typeface="Noto Sans JP" panose="020B0200000000000000" pitchFamily="50" charset="-128"/>
                <a:ea typeface="Noto Sans JP" panose="020B0200000000000000" pitchFamily="50" charset="-128"/>
                <a:cs typeface="+mn-cs"/>
              </a:rPr>
              <a:t>「価格据え置き」で</a:t>
            </a:r>
            <a:endParaRPr kumimoji="1" lang="ja-JP" altLang="en-US" sz="1050" b="0" i="0" u="none" strike="noStrike" kern="1200" cap="none" spc="0" normalizeH="0" baseline="0" noProof="0">
              <a:ln>
                <a:noFill/>
              </a:ln>
              <a:solidFill>
                <a:srgbClr val="6699FF"/>
              </a:solidFill>
              <a:effectLst/>
              <a:uLnTx/>
              <a:uFillTx/>
              <a:latin typeface="Noto Sans JP" panose="020B0200000000000000" pitchFamily="50" charset="-128"/>
              <a:ea typeface="Noto Sans JP" panose="020B0200000000000000" pitchFamily="50" charset="-128"/>
              <a:cs typeface="+mn-cs"/>
            </a:endParaRPr>
          </a:p>
        </p:txBody>
      </p:sp>
      <p:sp>
        <p:nvSpPr>
          <p:cNvPr id="3" name="テキスト ボックス 2">
            <a:extLst>
              <a:ext uri="{FF2B5EF4-FFF2-40B4-BE49-F238E27FC236}">
                <a16:creationId xmlns:a16="http://schemas.microsoft.com/office/drawing/2014/main" id="{59658964-70D2-4C02-42E2-A1E6D129F230}"/>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価格の見直し</a:t>
            </a:r>
          </a:p>
        </p:txBody>
      </p:sp>
      <p:grpSp>
        <p:nvGrpSpPr>
          <p:cNvPr id="4" name="グループ化 3">
            <a:extLst>
              <a:ext uri="{FF2B5EF4-FFF2-40B4-BE49-F238E27FC236}">
                <a16:creationId xmlns:a16="http://schemas.microsoft.com/office/drawing/2014/main" id="{13CDF4F0-3120-8483-ACC0-42CB744AF7A7}"/>
              </a:ext>
            </a:extLst>
          </p:cNvPr>
          <p:cNvGrpSpPr/>
          <p:nvPr/>
        </p:nvGrpSpPr>
        <p:grpSpPr>
          <a:xfrm>
            <a:off x="4655840" y="2988244"/>
            <a:ext cx="1079901" cy="1116153"/>
            <a:chOff x="3791744" y="2988244"/>
            <a:chExt cx="1079901" cy="1116153"/>
          </a:xfrm>
        </p:grpSpPr>
        <p:sp>
          <p:nvSpPr>
            <p:cNvPr id="6" name="二等辺三角形 5">
              <a:extLst>
                <a:ext uri="{FF2B5EF4-FFF2-40B4-BE49-F238E27FC236}">
                  <a16:creationId xmlns:a16="http://schemas.microsoft.com/office/drawing/2014/main" id="{787AC43E-FF0A-AE80-2DAE-1A56487D0395}"/>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二等辺三角形 7">
              <a:extLst>
                <a:ext uri="{FF2B5EF4-FFF2-40B4-BE49-F238E27FC236}">
                  <a16:creationId xmlns:a16="http://schemas.microsoft.com/office/drawing/2014/main" id="{ADC25306-5D1D-EC45-CAA0-4FED22C08461}"/>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0" name="図 9">
            <a:extLst>
              <a:ext uri="{FF2B5EF4-FFF2-40B4-BE49-F238E27FC236}">
                <a16:creationId xmlns:a16="http://schemas.microsoft.com/office/drawing/2014/main" id="{1524AA13-21A9-1C12-E710-F17EEEA658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1118815" y="2395920"/>
            <a:ext cx="2700149" cy="410385"/>
          </a:xfrm>
          <a:prstGeom prst="rect">
            <a:avLst/>
          </a:prstGeom>
        </p:spPr>
      </p:pic>
    </p:spTree>
    <p:extLst>
      <p:ext uri="{BB962C8B-B14F-4D97-AF65-F5344CB8AC3E}">
        <p14:creationId xmlns:p14="http://schemas.microsoft.com/office/powerpoint/2010/main" val="1622616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1291E8-3727-48E0-D781-7487B272DBDD}"/>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製品説明</a:t>
            </a:r>
            <a:endParaRPr kumimoji="1" lang="ja-JP" altLang="en-US" sz="5400">
              <a:solidFill>
                <a:schemeClr val="bg1"/>
              </a:solidFill>
              <a:latin typeface="Noto Sans JP Medium" panose="020B0600000000000000" pitchFamily="34" charset="-128"/>
              <a:ea typeface="Noto Sans JP Medium" panose="020B0600000000000000" pitchFamily="34" charset="-128"/>
            </a:endParaRPr>
          </a:p>
        </p:txBody>
      </p:sp>
      <p:pic>
        <p:nvPicPr>
          <p:cNvPr id="4" name="図 3" descr="文字の書かれた紙&#10;&#10;自動的に生成された説明">
            <a:extLst>
              <a:ext uri="{FF2B5EF4-FFF2-40B4-BE49-F238E27FC236}">
                <a16:creationId xmlns:a16="http://schemas.microsoft.com/office/drawing/2014/main" id="{CC8B5648-0E4F-6982-566D-212336120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3771842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35560" y="1056833"/>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0729" y="801902"/>
            <a:ext cx="1537373" cy="2017373"/>
          </a:xfrm>
          <a:prstGeom prst="rect">
            <a:avLst/>
          </a:prstGeom>
        </p:spPr>
      </p:pic>
      <p:pic>
        <p:nvPicPr>
          <p:cNvPr id="7" name="図 6" descr="白黒の写真にテキストが書いてあるボトル&#10;&#10;中程度の精度で自動的に生成された説明">
            <a:extLst>
              <a:ext uri="{FF2B5EF4-FFF2-40B4-BE49-F238E27FC236}">
                <a16:creationId xmlns:a16="http://schemas.microsoft.com/office/drawing/2014/main" id="{161177BB-DCBD-223A-07A5-1035B24CD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56669" y="1395244"/>
            <a:ext cx="651010" cy="1396261"/>
          </a:xfrm>
          <a:prstGeom prst="rect">
            <a:avLst/>
          </a:prstGeom>
        </p:spPr>
      </p:pic>
      <p:pic>
        <p:nvPicPr>
          <p:cNvPr id="8" name="図 7" descr="白黒の写真にテキストが書いてあるボトル&#10;&#10;中程度の精度で自動的に生成された説明">
            <a:extLst>
              <a:ext uri="{FF2B5EF4-FFF2-40B4-BE49-F238E27FC236}">
                <a16:creationId xmlns:a16="http://schemas.microsoft.com/office/drawing/2014/main" id="{8875A77D-530C-1E16-6CEC-DE4DAAA35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3972" y="2978381"/>
            <a:ext cx="597498" cy="1396261"/>
          </a:xfrm>
          <a:prstGeom prst="rect">
            <a:avLst/>
          </a:prstGeom>
        </p:spPr>
      </p:pic>
      <p:pic>
        <p:nvPicPr>
          <p:cNvPr id="11" name="図 10">
            <a:extLst>
              <a:ext uri="{FF2B5EF4-FFF2-40B4-BE49-F238E27FC236}">
                <a16:creationId xmlns:a16="http://schemas.microsoft.com/office/drawing/2014/main" id="{3B3B689C-8958-26F1-35AD-3B7746340BA4}"/>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13" name="テキスト ボックス 12">
            <a:extLst>
              <a:ext uri="{FF2B5EF4-FFF2-40B4-BE49-F238E27FC236}">
                <a16:creationId xmlns:a16="http://schemas.microsoft.com/office/drawing/2014/main" id="{86DC3E16-B40A-1140-606D-E34DFD6CE242}"/>
              </a:ext>
            </a:extLst>
          </p:cNvPr>
          <p:cNvSpPr txBox="1"/>
          <p:nvPr/>
        </p:nvSpPr>
        <p:spPr>
          <a:xfrm>
            <a:off x="786839" y="2552352"/>
            <a:ext cx="297303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6" name="テキスト ボックス 15">
            <a:extLst>
              <a:ext uri="{FF2B5EF4-FFF2-40B4-BE49-F238E27FC236}">
                <a16:creationId xmlns:a16="http://schemas.microsoft.com/office/drawing/2014/main" id="{9F74E218-7A88-1AC8-C8BE-FC177C5E3922}"/>
              </a:ext>
            </a:extLst>
          </p:cNvPr>
          <p:cNvSpPr txBox="1"/>
          <p:nvPr/>
        </p:nvSpPr>
        <p:spPr>
          <a:xfrm>
            <a:off x="8288782" y="2479096"/>
            <a:ext cx="2859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17" name="テキスト ボックス 16">
            <a:extLst>
              <a:ext uri="{FF2B5EF4-FFF2-40B4-BE49-F238E27FC236}">
                <a16:creationId xmlns:a16="http://schemas.microsoft.com/office/drawing/2014/main" id="{5EC784A0-FF11-CD0A-AA6B-812C3CC25699}"/>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3" name="フローチャート: 端子 2">
            <a:extLst>
              <a:ext uri="{FF2B5EF4-FFF2-40B4-BE49-F238E27FC236}">
                <a16:creationId xmlns:a16="http://schemas.microsoft.com/office/drawing/2014/main" id="{8FF9CCEB-F5D8-1E32-DD24-2BE40E09CBAE}"/>
              </a:ext>
            </a:extLst>
          </p:cNvPr>
          <p:cNvSpPr/>
          <p:nvPr/>
        </p:nvSpPr>
        <p:spPr>
          <a:xfrm>
            <a:off x="1192349" y="1612469"/>
            <a:ext cx="2466175" cy="820141"/>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6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4" name="図 3">
            <a:extLst>
              <a:ext uri="{FF2B5EF4-FFF2-40B4-BE49-F238E27FC236}">
                <a16:creationId xmlns:a16="http://schemas.microsoft.com/office/drawing/2014/main" id="{E6EF9E4A-056F-5285-E7FE-38F6BD4744AF}"/>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97516" y="3172456"/>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15545" y="4070974"/>
            <a:ext cx="1479786" cy="990704"/>
          </a:xfrm>
          <a:prstGeom prst="rect">
            <a:avLst/>
          </a:prstGeom>
        </p:spPr>
      </p:pic>
      <p:sp>
        <p:nvSpPr>
          <p:cNvPr id="25" name="テキスト ボックス 24">
            <a:extLst>
              <a:ext uri="{FF2B5EF4-FFF2-40B4-BE49-F238E27FC236}">
                <a16:creationId xmlns:a16="http://schemas.microsoft.com/office/drawing/2014/main" id="{5F135A08-01A6-211C-1916-A29557A39B4C}"/>
              </a:ext>
            </a:extLst>
          </p:cNvPr>
          <p:cNvSpPr txBox="1"/>
          <p:nvPr/>
        </p:nvSpPr>
        <p:spPr>
          <a:xfrm>
            <a:off x="1142348" y="4649390"/>
            <a:ext cx="22434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82874" y="3772672"/>
            <a:ext cx="2654350" cy="898680"/>
          </a:xfrm>
          <a:prstGeom prst="rect">
            <a:avLst/>
          </a:prstGeom>
        </p:spPr>
      </p:pic>
      <p:pic>
        <p:nvPicPr>
          <p:cNvPr id="10" name="図 9">
            <a:extLst>
              <a:ext uri="{FF2B5EF4-FFF2-40B4-BE49-F238E27FC236}">
                <a16:creationId xmlns:a16="http://schemas.microsoft.com/office/drawing/2014/main" id="{E6017514-5FA0-EE6F-F699-AD76CAA764D8}"/>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
        <p:nvSpPr>
          <p:cNvPr id="9" name="テキスト ボックス 8">
            <a:extLst>
              <a:ext uri="{FF2B5EF4-FFF2-40B4-BE49-F238E27FC236}">
                <a16:creationId xmlns:a16="http://schemas.microsoft.com/office/drawing/2014/main" id="{8B5D44EA-C754-8853-0E25-7D43D25106C3}"/>
              </a:ext>
            </a:extLst>
          </p:cNvPr>
          <p:cNvSpPr txBox="1"/>
          <p:nvPr/>
        </p:nvSpPr>
        <p:spPr>
          <a:xfrm>
            <a:off x="6903329" y="5942929"/>
            <a:ext cx="20543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pic>
        <p:nvPicPr>
          <p:cNvPr id="14" name="図 13">
            <a:extLst>
              <a:ext uri="{FF2B5EF4-FFF2-40B4-BE49-F238E27FC236}">
                <a16:creationId xmlns:a16="http://schemas.microsoft.com/office/drawing/2014/main" id="{3CEA8175-2CF6-CF06-6467-A0A12C88E45F}"/>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spTree>
    <p:extLst>
      <p:ext uri="{BB962C8B-B14F-4D97-AF65-F5344CB8AC3E}">
        <p14:creationId xmlns:p14="http://schemas.microsoft.com/office/powerpoint/2010/main" val="4264348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AA10688-9C79-6D20-4BE9-569DEA24EB93}"/>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352F2D"/>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BB0F086B-8019-4EB0-64D7-9A229D0A4B8C}"/>
              </a:ext>
            </a:extLst>
          </p:cNvPr>
          <p:cNvSpPr txBox="1"/>
          <p:nvPr/>
        </p:nvSpPr>
        <p:spPr>
          <a:xfrm>
            <a:off x="4655840" y="3791538"/>
            <a:ext cx="7864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筋肉の源となるタンパク質を</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強化しながら栄養をバランスチャージ。</a:t>
            </a:r>
          </a:p>
        </p:txBody>
      </p:sp>
      <p:sp>
        <p:nvSpPr>
          <p:cNvPr id="10" name="テキスト ボックス 9">
            <a:extLst>
              <a:ext uri="{FF2B5EF4-FFF2-40B4-BE49-F238E27FC236}">
                <a16:creationId xmlns:a16="http://schemas.microsoft.com/office/drawing/2014/main" id="{8E3A09A1-CBB3-261E-D5F2-C62C7AC7FA3C}"/>
              </a:ext>
            </a:extLst>
          </p:cNvPr>
          <p:cNvSpPr txBox="1"/>
          <p:nvPr/>
        </p:nvSpPr>
        <p:spPr>
          <a:xfrm>
            <a:off x="4655840" y="2601620"/>
            <a:ext cx="71442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3" name="フローチャート: 端子 12">
            <a:extLst>
              <a:ext uri="{FF2B5EF4-FFF2-40B4-BE49-F238E27FC236}">
                <a16:creationId xmlns:a16="http://schemas.microsoft.com/office/drawing/2014/main" id="{D65ADC55-45E7-B75B-75C1-036691C2CF66}"/>
              </a:ext>
            </a:extLst>
          </p:cNvPr>
          <p:cNvSpPr/>
          <p:nvPr/>
        </p:nvSpPr>
        <p:spPr>
          <a:xfrm>
            <a:off x="335360" y="859043"/>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5" name="図 14" descr="文字の書かれた紙&#10;&#10;自動的に生成された説明">
            <a:extLst>
              <a:ext uri="{FF2B5EF4-FFF2-40B4-BE49-F238E27FC236}">
                <a16:creationId xmlns:a16="http://schemas.microsoft.com/office/drawing/2014/main" id="{DEB24730-4433-F406-486C-9850227F4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84222"/>
            <a:ext cx="3020997" cy="3514807"/>
          </a:xfrm>
          <a:prstGeom prst="rect">
            <a:avLst/>
          </a:prstGeom>
        </p:spPr>
      </p:pic>
      <p:sp>
        <p:nvSpPr>
          <p:cNvPr id="6" name="吹き出し: 四角形 5">
            <a:extLst>
              <a:ext uri="{FF2B5EF4-FFF2-40B4-BE49-F238E27FC236}">
                <a16:creationId xmlns:a16="http://schemas.microsoft.com/office/drawing/2014/main" id="{1C67BB1A-4FF1-CD83-A340-F75D851931A0}"/>
              </a:ext>
            </a:extLst>
          </p:cNvPr>
          <p:cNvSpPr/>
          <p:nvPr/>
        </p:nvSpPr>
        <p:spPr>
          <a:xfrm>
            <a:off x="4092466" y="966168"/>
            <a:ext cx="4370594" cy="801412"/>
          </a:xfrm>
          <a:custGeom>
            <a:avLst/>
            <a:gdLst>
              <a:gd name="connsiteX0" fmla="*/ 0 w 3951236"/>
              <a:gd name="connsiteY0" fmla="*/ 0 h 801412"/>
              <a:gd name="connsiteX1" fmla="*/ 658539 w 3951236"/>
              <a:gd name="connsiteY1" fmla="*/ 0 h 801412"/>
              <a:gd name="connsiteX2" fmla="*/ 658539 w 3951236"/>
              <a:gd name="connsiteY2" fmla="*/ 0 h 801412"/>
              <a:gd name="connsiteX3" fmla="*/ 1646348 w 3951236"/>
              <a:gd name="connsiteY3" fmla="*/ 0 h 801412"/>
              <a:gd name="connsiteX4" fmla="*/ 3951236 w 3951236"/>
              <a:gd name="connsiteY4" fmla="*/ 0 h 801412"/>
              <a:gd name="connsiteX5" fmla="*/ 3951236 w 3951236"/>
              <a:gd name="connsiteY5" fmla="*/ 467490 h 801412"/>
              <a:gd name="connsiteX6" fmla="*/ 3951236 w 3951236"/>
              <a:gd name="connsiteY6" fmla="*/ 467490 h 801412"/>
              <a:gd name="connsiteX7" fmla="*/ 3951236 w 3951236"/>
              <a:gd name="connsiteY7" fmla="*/ 667843 h 801412"/>
              <a:gd name="connsiteX8" fmla="*/ 3951236 w 3951236"/>
              <a:gd name="connsiteY8" fmla="*/ 801412 h 801412"/>
              <a:gd name="connsiteX9" fmla="*/ 1646348 w 3951236"/>
              <a:gd name="connsiteY9" fmla="*/ 801412 h 801412"/>
              <a:gd name="connsiteX10" fmla="*/ 658539 w 3951236"/>
              <a:gd name="connsiteY10" fmla="*/ 801412 h 801412"/>
              <a:gd name="connsiteX11" fmla="*/ 658539 w 3951236"/>
              <a:gd name="connsiteY11" fmla="*/ 801412 h 801412"/>
              <a:gd name="connsiteX12" fmla="*/ 0 w 3951236"/>
              <a:gd name="connsiteY12" fmla="*/ 801412 h 801412"/>
              <a:gd name="connsiteX13" fmla="*/ 0 w 3951236"/>
              <a:gd name="connsiteY13" fmla="*/ 667843 h 801412"/>
              <a:gd name="connsiteX14" fmla="*/ -317758 w 3951236"/>
              <a:gd name="connsiteY14" fmla="*/ 619756 h 801412"/>
              <a:gd name="connsiteX15" fmla="*/ 0 w 3951236"/>
              <a:gd name="connsiteY15" fmla="*/ 467490 h 801412"/>
              <a:gd name="connsiteX16" fmla="*/ 0 w 3951236"/>
              <a:gd name="connsiteY16" fmla="*/ 0 h 801412"/>
              <a:gd name="connsiteX0" fmla="*/ 317758 w 4268994"/>
              <a:gd name="connsiteY0" fmla="*/ 0 h 801412"/>
              <a:gd name="connsiteX1" fmla="*/ 976297 w 4268994"/>
              <a:gd name="connsiteY1" fmla="*/ 0 h 801412"/>
              <a:gd name="connsiteX2" fmla="*/ 976297 w 4268994"/>
              <a:gd name="connsiteY2" fmla="*/ 0 h 801412"/>
              <a:gd name="connsiteX3" fmla="*/ 1964106 w 4268994"/>
              <a:gd name="connsiteY3" fmla="*/ 0 h 801412"/>
              <a:gd name="connsiteX4" fmla="*/ 4268994 w 4268994"/>
              <a:gd name="connsiteY4" fmla="*/ 0 h 801412"/>
              <a:gd name="connsiteX5" fmla="*/ 4268994 w 4268994"/>
              <a:gd name="connsiteY5" fmla="*/ 467490 h 801412"/>
              <a:gd name="connsiteX6" fmla="*/ 4268994 w 4268994"/>
              <a:gd name="connsiteY6" fmla="*/ 467490 h 801412"/>
              <a:gd name="connsiteX7" fmla="*/ 4268994 w 4268994"/>
              <a:gd name="connsiteY7" fmla="*/ 667843 h 801412"/>
              <a:gd name="connsiteX8" fmla="*/ 4268994 w 4268994"/>
              <a:gd name="connsiteY8" fmla="*/ 801412 h 801412"/>
              <a:gd name="connsiteX9" fmla="*/ 1964106 w 4268994"/>
              <a:gd name="connsiteY9" fmla="*/ 801412 h 801412"/>
              <a:gd name="connsiteX10" fmla="*/ 976297 w 4268994"/>
              <a:gd name="connsiteY10" fmla="*/ 801412 h 801412"/>
              <a:gd name="connsiteX11" fmla="*/ 976297 w 4268994"/>
              <a:gd name="connsiteY11" fmla="*/ 801412 h 801412"/>
              <a:gd name="connsiteX12" fmla="*/ 317758 w 4268994"/>
              <a:gd name="connsiteY12" fmla="*/ 801412 h 801412"/>
              <a:gd name="connsiteX13" fmla="*/ 317758 w 4268994"/>
              <a:gd name="connsiteY13" fmla="*/ 667843 h 801412"/>
              <a:gd name="connsiteX14" fmla="*/ 0 w 4268994"/>
              <a:gd name="connsiteY14" fmla="*/ 619756 h 801412"/>
              <a:gd name="connsiteX15" fmla="*/ 312678 w 4268994"/>
              <a:gd name="connsiteY15" fmla="*/ 259210 h 801412"/>
              <a:gd name="connsiteX16" fmla="*/ 317758 w 4268994"/>
              <a:gd name="connsiteY16" fmla="*/ 0 h 801412"/>
              <a:gd name="connsiteX0" fmla="*/ 317758 w 4268994"/>
              <a:gd name="connsiteY0" fmla="*/ 0 h 801412"/>
              <a:gd name="connsiteX1" fmla="*/ 976297 w 4268994"/>
              <a:gd name="connsiteY1" fmla="*/ 0 h 801412"/>
              <a:gd name="connsiteX2" fmla="*/ 976297 w 4268994"/>
              <a:gd name="connsiteY2" fmla="*/ 0 h 801412"/>
              <a:gd name="connsiteX3" fmla="*/ 1964106 w 4268994"/>
              <a:gd name="connsiteY3" fmla="*/ 0 h 801412"/>
              <a:gd name="connsiteX4" fmla="*/ 4268994 w 4268994"/>
              <a:gd name="connsiteY4" fmla="*/ 0 h 801412"/>
              <a:gd name="connsiteX5" fmla="*/ 4268994 w 4268994"/>
              <a:gd name="connsiteY5" fmla="*/ 467490 h 801412"/>
              <a:gd name="connsiteX6" fmla="*/ 4268994 w 4268994"/>
              <a:gd name="connsiteY6" fmla="*/ 467490 h 801412"/>
              <a:gd name="connsiteX7" fmla="*/ 4268994 w 4268994"/>
              <a:gd name="connsiteY7" fmla="*/ 667843 h 801412"/>
              <a:gd name="connsiteX8" fmla="*/ 4268994 w 4268994"/>
              <a:gd name="connsiteY8" fmla="*/ 801412 h 801412"/>
              <a:gd name="connsiteX9" fmla="*/ 1964106 w 4268994"/>
              <a:gd name="connsiteY9" fmla="*/ 801412 h 801412"/>
              <a:gd name="connsiteX10" fmla="*/ 976297 w 4268994"/>
              <a:gd name="connsiteY10" fmla="*/ 801412 h 801412"/>
              <a:gd name="connsiteX11" fmla="*/ 976297 w 4268994"/>
              <a:gd name="connsiteY11" fmla="*/ 801412 h 801412"/>
              <a:gd name="connsiteX12" fmla="*/ 317758 w 4268994"/>
              <a:gd name="connsiteY12" fmla="*/ 801412 h 801412"/>
              <a:gd name="connsiteX13" fmla="*/ 322838 w 4268994"/>
              <a:gd name="connsiteY13" fmla="*/ 449403 h 801412"/>
              <a:gd name="connsiteX14" fmla="*/ 0 w 4268994"/>
              <a:gd name="connsiteY14" fmla="*/ 619756 h 801412"/>
              <a:gd name="connsiteX15" fmla="*/ 312678 w 4268994"/>
              <a:gd name="connsiteY15" fmla="*/ 259210 h 801412"/>
              <a:gd name="connsiteX16" fmla="*/ 317758 w 4268994"/>
              <a:gd name="connsiteY16" fmla="*/ 0 h 801412"/>
              <a:gd name="connsiteX0" fmla="*/ 419358 w 4370594"/>
              <a:gd name="connsiteY0" fmla="*/ 0 h 801412"/>
              <a:gd name="connsiteX1" fmla="*/ 1077897 w 4370594"/>
              <a:gd name="connsiteY1" fmla="*/ 0 h 801412"/>
              <a:gd name="connsiteX2" fmla="*/ 1077897 w 4370594"/>
              <a:gd name="connsiteY2" fmla="*/ 0 h 801412"/>
              <a:gd name="connsiteX3" fmla="*/ 2065706 w 4370594"/>
              <a:gd name="connsiteY3" fmla="*/ 0 h 801412"/>
              <a:gd name="connsiteX4" fmla="*/ 4370594 w 4370594"/>
              <a:gd name="connsiteY4" fmla="*/ 0 h 801412"/>
              <a:gd name="connsiteX5" fmla="*/ 4370594 w 4370594"/>
              <a:gd name="connsiteY5" fmla="*/ 467490 h 801412"/>
              <a:gd name="connsiteX6" fmla="*/ 4370594 w 4370594"/>
              <a:gd name="connsiteY6" fmla="*/ 467490 h 801412"/>
              <a:gd name="connsiteX7" fmla="*/ 4370594 w 4370594"/>
              <a:gd name="connsiteY7" fmla="*/ 667843 h 801412"/>
              <a:gd name="connsiteX8" fmla="*/ 4370594 w 4370594"/>
              <a:gd name="connsiteY8" fmla="*/ 801412 h 801412"/>
              <a:gd name="connsiteX9" fmla="*/ 2065706 w 4370594"/>
              <a:gd name="connsiteY9" fmla="*/ 801412 h 801412"/>
              <a:gd name="connsiteX10" fmla="*/ 1077897 w 4370594"/>
              <a:gd name="connsiteY10" fmla="*/ 801412 h 801412"/>
              <a:gd name="connsiteX11" fmla="*/ 1077897 w 4370594"/>
              <a:gd name="connsiteY11" fmla="*/ 801412 h 801412"/>
              <a:gd name="connsiteX12" fmla="*/ 419358 w 4370594"/>
              <a:gd name="connsiteY12" fmla="*/ 801412 h 801412"/>
              <a:gd name="connsiteX13" fmla="*/ 424438 w 4370594"/>
              <a:gd name="connsiteY13" fmla="*/ 449403 h 801412"/>
              <a:gd name="connsiteX14" fmla="*/ 0 w 4370594"/>
              <a:gd name="connsiteY14" fmla="*/ 411476 h 801412"/>
              <a:gd name="connsiteX15" fmla="*/ 414278 w 4370594"/>
              <a:gd name="connsiteY15" fmla="*/ 259210 h 801412"/>
              <a:gd name="connsiteX16" fmla="*/ 419358 w 4370594"/>
              <a:gd name="connsiteY16" fmla="*/ 0 h 801412"/>
              <a:gd name="connsiteX0" fmla="*/ 419358 w 4370594"/>
              <a:gd name="connsiteY0" fmla="*/ 0 h 801412"/>
              <a:gd name="connsiteX1" fmla="*/ 1077897 w 4370594"/>
              <a:gd name="connsiteY1" fmla="*/ 0 h 801412"/>
              <a:gd name="connsiteX2" fmla="*/ 1077897 w 4370594"/>
              <a:gd name="connsiteY2" fmla="*/ 0 h 801412"/>
              <a:gd name="connsiteX3" fmla="*/ 2065706 w 4370594"/>
              <a:gd name="connsiteY3" fmla="*/ 0 h 801412"/>
              <a:gd name="connsiteX4" fmla="*/ 4370594 w 4370594"/>
              <a:gd name="connsiteY4" fmla="*/ 0 h 801412"/>
              <a:gd name="connsiteX5" fmla="*/ 4370594 w 4370594"/>
              <a:gd name="connsiteY5" fmla="*/ 467490 h 801412"/>
              <a:gd name="connsiteX6" fmla="*/ 4370594 w 4370594"/>
              <a:gd name="connsiteY6" fmla="*/ 467490 h 801412"/>
              <a:gd name="connsiteX7" fmla="*/ 4370594 w 4370594"/>
              <a:gd name="connsiteY7" fmla="*/ 667843 h 801412"/>
              <a:gd name="connsiteX8" fmla="*/ 4370594 w 4370594"/>
              <a:gd name="connsiteY8" fmla="*/ 801412 h 801412"/>
              <a:gd name="connsiteX9" fmla="*/ 2065706 w 4370594"/>
              <a:gd name="connsiteY9" fmla="*/ 801412 h 801412"/>
              <a:gd name="connsiteX10" fmla="*/ 1077897 w 4370594"/>
              <a:gd name="connsiteY10" fmla="*/ 801412 h 801412"/>
              <a:gd name="connsiteX11" fmla="*/ 1077897 w 4370594"/>
              <a:gd name="connsiteY11" fmla="*/ 801412 h 801412"/>
              <a:gd name="connsiteX12" fmla="*/ 419358 w 4370594"/>
              <a:gd name="connsiteY12" fmla="*/ 801412 h 801412"/>
              <a:gd name="connsiteX13" fmla="*/ 419358 w 4370594"/>
              <a:gd name="connsiteY13" fmla="*/ 479883 h 801412"/>
              <a:gd name="connsiteX14" fmla="*/ 0 w 4370594"/>
              <a:gd name="connsiteY14" fmla="*/ 411476 h 801412"/>
              <a:gd name="connsiteX15" fmla="*/ 414278 w 4370594"/>
              <a:gd name="connsiteY15" fmla="*/ 259210 h 801412"/>
              <a:gd name="connsiteX16" fmla="*/ 419358 w 4370594"/>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0594" h="801412">
                <a:moveTo>
                  <a:pt x="419358" y="0"/>
                </a:moveTo>
                <a:lnTo>
                  <a:pt x="1077897" y="0"/>
                </a:lnTo>
                <a:lnTo>
                  <a:pt x="1077897" y="0"/>
                </a:lnTo>
                <a:lnTo>
                  <a:pt x="2065706" y="0"/>
                </a:lnTo>
                <a:lnTo>
                  <a:pt x="4370594" y="0"/>
                </a:lnTo>
                <a:lnTo>
                  <a:pt x="4370594" y="467490"/>
                </a:lnTo>
                <a:lnTo>
                  <a:pt x="4370594" y="467490"/>
                </a:lnTo>
                <a:lnTo>
                  <a:pt x="4370594" y="667843"/>
                </a:lnTo>
                <a:lnTo>
                  <a:pt x="4370594" y="801412"/>
                </a:lnTo>
                <a:lnTo>
                  <a:pt x="2065706" y="801412"/>
                </a:lnTo>
                <a:lnTo>
                  <a:pt x="1077897" y="801412"/>
                </a:lnTo>
                <a:lnTo>
                  <a:pt x="1077897" y="801412"/>
                </a:lnTo>
                <a:lnTo>
                  <a:pt x="419358" y="801412"/>
                </a:lnTo>
                <a:cubicBezTo>
                  <a:pt x="421051" y="684076"/>
                  <a:pt x="417665" y="597219"/>
                  <a:pt x="419358" y="479883"/>
                </a:cubicBezTo>
                <a:lnTo>
                  <a:pt x="0" y="411476"/>
                </a:lnTo>
                <a:lnTo>
                  <a:pt x="414278" y="259210"/>
                </a:lnTo>
                <a:lnTo>
                  <a:pt x="419358" y="0"/>
                </a:ln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E75DF2D-F009-949E-1B97-6CB50FEBA73A}"/>
              </a:ext>
            </a:extLst>
          </p:cNvPr>
          <p:cNvSpPr txBox="1"/>
          <p:nvPr/>
        </p:nvSpPr>
        <p:spPr>
          <a:xfrm>
            <a:off x="4801774" y="1063530"/>
            <a:ext cx="4453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筋肉量が気になる</a:t>
            </a:r>
          </a:p>
        </p:txBody>
      </p:sp>
      <p:pic>
        <p:nvPicPr>
          <p:cNvPr id="2" name="Picture 2">
            <a:extLst>
              <a:ext uri="{FF2B5EF4-FFF2-40B4-BE49-F238E27FC236}">
                <a16:creationId xmlns:a16="http://schemas.microsoft.com/office/drawing/2014/main" id="{6E6A2C23-4F7C-4924-EB70-84EF9BCBBECE}"/>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2690416" y="3287482"/>
            <a:ext cx="1605384" cy="2016224"/>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テキスト ボックス 3">
            <a:extLst>
              <a:ext uri="{FF2B5EF4-FFF2-40B4-BE49-F238E27FC236}">
                <a16:creationId xmlns:a16="http://schemas.microsoft.com/office/drawing/2014/main" id="{C6EFA019-E3C8-BD98-8651-83A5E77F601C}"/>
              </a:ext>
            </a:extLst>
          </p:cNvPr>
          <p:cNvSpPr txBox="1"/>
          <p:nvPr/>
        </p:nvSpPr>
        <p:spPr>
          <a:xfrm>
            <a:off x="412676" y="5678199"/>
            <a:ext cx="9105427"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ご注意：</a:t>
            </a:r>
            <a:endParaRPr kumimoji="1" lang="en-US" altLang="ja-JP"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単品販売のスムージーには、</a:t>
            </a:r>
            <a:r>
              <a:rPr kumimoji="1" lang="ja-JP" altLang="en-US" sz="2000" b="0" i="0" u="sng"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は付属して</a:t>
            </a:r>
            <a:r>
              <a:rPr lang="ja-JP" altLang="en-US" sz="2000" u="sng">
                <a:solidFill>
                  <a:prstClr val="white"/>
                </a:solidFill>
                <a:latin typeface="Noto Sans JP Light" panose="020B0300000000000000" pitchFamily="34" charset="-128"/>
                <a:ea typeface="Noto Sans JP Light" panose="020B0300000000000000" pitchFamily="34" charset="-128"/>
              </a:rPr>
              <a:t>い</a:t>
            </a:r>
            <a:r>
              <a:rPr kumimoji="1" lang="ja-JP" altLang="en-US"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ません。</a:t>
            </a:r>
            <a:endParaRPr kumimoji="1" lang="en-US" altLang="ja-JP"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「ニュースキン小物」でお買い求めいただけます。</a:t>
            </a:r>
          </a:p>
        </p:txBody>
      </p:sp>
    </p:spTree>
    <p:extLst>
      <p:ext uri="{BB962C8B-B14F-4D97-AF65-F5344CB8AC3E}">
        <p14:creationId xmlns:p14="http://schemas.microsoft.com/office/powerpoint/2010/main" val="1490965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853253C-6304-7660-8C62-11EF0778B366}"/>
              </a:ext>
            </a:extLst>
          </p:cNvPr>
          <p:cNvSpPr/>
          <p:nvPr/>
        </p:nvSpPr>
        <p:spPr>
          <a:xfrm>
            <a:off x="283637"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670152" y="1890409"/>
            <a:ext cx="8330504" cy="4436781"/>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厳選されたタンパク質を「毎日の生活にプラス</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10g</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・アミノ酸スコア</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100</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PDCAAS</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・ロイシン</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1,500</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㎎補強</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（ロイシンは必須アミノ酸 の中でも分岐鎖アミノ酸（</a:t>
            </a:r>
            <a:r>
              <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BCAA</a:t>
            </a: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）のひとつです）</a:t>
            </a: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11</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・ミネラル</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11</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・食物繊維・</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タルトチェリー粉末も配合</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おいしさにこだわり、続けやすさを実現</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1"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・バナナ風味</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1"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・ストロベリーヨーグルト風味</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mj-ea"/>
              <a:buAutoNum type="circleNumDbPlain" startAt="3"/>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日本との技術連携で実現した品質</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1"/>
            <a:ext cx="12192000" cy="1028257"/>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86891" y="1149295"/>
            <a:ext cx="120182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健康と美しさを目指してタンパク質やその他の栄養素を手軽にチャージ。</a:t>
            </a:r>
            <a:endPar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121355" y="1628800"/>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7" y="217536"/>
            <a:ext cx="5040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E</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、ナイアシン、ビタミン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6</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、葉酸、パントテン酸、ビタミン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カルシウム、マグネシウム、鉄、亜鉛、銅、マンガン、ヨウ素、セレン、クロム、モリブテン、ナトリウム</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15" name="フローチャート: 端子 14">
            <a:extLst>
              <a:ext uri="{FF2B5EF4-FFF2-40B4-BE49-F238E27FC236}">
                <a16:creationId xmlns:a16="http://schemas.microsoft.com/office/drawing/2014/main" id="{B0C905AA-42B4-7DBC-06B9-D8B874DD661B}"/>
              </a:ext>
            </a:extLst>
          </p:cNvPr>
          <p:cNvSpPr/>
          <p:nvPr/>
        </p:nvSpPr>
        <p:spPr>
          <a:xfrm>
            <a:off x="878950" y="2009539"/>
            <a:ext cx="2088232" cy="573147"/>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20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endParaRPr>
          </a:p>
        </p:txBody>
      </p:sp>
      <p:pic>
        <p:nvPicPr>
          <p:cNvPr id="9" name="図 8" descr="文字の書かれた紙&#10;&#10;自動的に生成された説明">
            <a:extLst>
              <a:ext uri="{FF2B5EF4-FFF2-40B4-BE49-F238E27FC236}">
                <a16:creationId xmlns:a16="http://schemas.microsoft.com/office/drawing/2014/main" id="{849780E4-5D57-0CF3-C5D7-80C8D1B3C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047" y="2491936"/>
            <a:ext cx="2162632" cy="2442510"/>
          </a:xfrm>
          <a:prstGeom prst="rect">
            <a:avLst/>
          </a:prstGeom>
        </p:spPr>
      </p:pic>
      <p:sp>
        <p:nvSpPr>
          <p:cNvPr id="23" name="テキスト ボックス 22">
            <a:extLst>
              <a:ext uri="{FF2B5EF4-FFF2-40B4-BE49-F238E27FC236}">
                <a16:creationId xmlns:a16="http://schemas.microsoft.com/office/drawing/2014/main" id="{590BCD01-1085-5010-526F-5CF7C30AE3D1}"/>
              </a:ext>
            </a:extLst>
          </p:cNvPr>
          <p:cNvSpPr txBox="1"/>
          <p:nvPr/>
        </p:nvSpPr>
        <p:spPr>
          <a:xfrm>
            <a:off x="1027773" y="5866804"/>
            <a:ext cx="8952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150</a:t>
            </a:r>
            <a:r>
              <a:rPr kumimoji="1" lang="en-US" altLang="ja-JP" sz="105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6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pic>
        <p:nvPicPr>
          <p:cNvPr id="27" name="図 26">
            <a:extLst>
              <a:ext uri="{FF2B5EF4-FFF2-40B4-BE49-F238E27FC236}">
                <a16:creationId xmlns:a16="http://schemas.microsoft.com/office/drawing/2014/main" id="{3C053E08-D164-3861-88A6-4A1F32984FA7}"/>
              </a:ext>
            </a:extLst>
          </p:cNvPr>
          <p:cNvPicPr>
            <a:picLocks noChangeAspect="1"/>
          </p:cNvPicPr>
          <p:nvPr/>
        </p:nvPicPr>
        <p:blipFill>
          <a:blip r:embed="rId4">
            <a:clrChange>
              <a:clrFrom>
                <a:srgbClr val="4EBAB8"/>
              </a:clrFrom>
              <a:clrTo>
                <a:srgbClr val="4EBAB8">
                  <a:alpha val="0"/>
                </a:srgbClr>
              </a:clrTo>
            </a:clrChange>
          </a:blip>
          <a:stretch>
            <a:fillRect/>
          </a:stretch>
        </p:blipFill>
        <p:spPr>
          <a:xfrm>
            <a:off x="532110" y="4778167"/>
            <a:ext cx="1560423" cy="1509882"/>
          </a:xfrm>
          <a:prstGeom prst="rect">
            <a:avLst/>
          </a:prstGeom>
        </p:spPr>
      </p:pic>
      <p:sp>
        <p:nvSpPr>
          <p:cNvPr id="28" name="テキスト ボックス 27">
            <a:extLst>
              <a:ext uri="{FF2B5EF4-FFF2-40B4-BE49-F238E27FC236}">
                <a16:creationId xmlns:a16="http://schemas.microsoft.com/office/drawing/2014/main" id="{6C293C7A-E8FC-70AB-D8C7-01F95962B5AE}"/>
              </a:ext>
            </a:extLst>
          </p:cNvPr>
          <p:cNvSpPr txBox="1"/>
          <p:nvPr/>
        </p:nvSpPr>
        <p:spPr>
          <a:xfrm>
            <a:off x="599540" y="5145708"/>
            <a:ext cx="2645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2</a:t>
            </a:r>
            <a:r>
              <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9" name="テキスト ボックス 28">
            <a:extLst>
              <a:ext uri="{FF2B5EF4-FFF2-40B4-BE49-F238E27FC236}">
                <a16:creationId xmlns:a16="http://schemas.microsoft.com/office/drawing/2014/main" id="{9164AC0B-7B97-4CB0-F9FC-F6192E871D12}"/>
              </a:ext>
            </a:extLst>
          </p:cNvPr>
          <p:cNvSpPr txBox="1"/>
          <p:nvPr/>
        </p:nvSpPr>
        <p:spPr>
          <a:xfrm>
            <a:off x="939445" y="5736330"/>
            <a:ext cx="990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約</a:t>
            </a: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150</a:t>
            </a:r>
            <a:r>
              <a:rPr kumimoji="1" lang="en-US" altLang="ja-JP" sz="11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grpSp>
        <p:nvGrpSpPr>
          <p:cNvPr id="30" name="グループ化 29">
            <a:extLst>
              <a:ext uri="{FF2B5EF4-FFF2-40B4-BE49-F238E27FC236}">
                <a16:creationId xmlns:a16="http://schemas.microsoft.com/office/drawing/2014/main" id="{7131A9BE-9249-2112-AE97-9A9523ECD61A}"/>
              </a:ext>
            </a:extLst>
          </p:cNvPr>
          <p:cNvGrpSpPr/>
          <p:nvPr/>
        </p:nvGrpSpPr>
        <p:grpSpPr>
          <a:xfrm>
            <a:off x="2145398" y="5342841"/>
            <a:ext cx="1297083" cy="461665"/>
            <a:chOff x="2012489" y="5555467"/>
            <a:chExt cx="1297083" cy="461665"/>
          </a:xfrm>
        </p:grpSpPr>
        <p:sp>
          <p:nvSpPr>
            <p:cNvPr id="31" name="テキスト ボックス 30">
              <a:extLst>
                <a:ext uri="{FF2B5EF4-FFF2-40B4-BE49-F238E27FC236}">
                  <a16:creationId xmlns:a16="http://schemas.microsoft.com/office/drawing/2014/main" id="{6DE8EC69-7387-A6F3-B090-6F562C9F503C}"/>
                </a:ext>
              </a:extLst>
            </p:cNvPr>
            <p:cNvSpPr txBox="1"/>
            <p:nvPr/>
          </p:nvSpPr>
          <p:spPr>
            <a:xfrm>
              <a:off x="2058165" y="5555467"/>
              <a:ext cx="1251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15</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2" name="四角形: 角を丸くする 31">
              <a:extLst>
                <a:ext uri="{FF2B5EF4-FFF2-40B4-BE49-F238E27FC236}">
                  <a16:creationId xmlns:a16="http://schemas.microsoft.com/office/drawing/2014/main" id="{309B6C56-905D-4A09-AA83-68C8F96D5A24}"/>
                </a:ext>
              </a:extLst>
            </p:cNvPr>
            <p:cNvSpPr/>
            <p:nvPr/>
          </p:nvSpPr>
          <p:spPr>
            <a:xfrm>
              <a:off x="2012489" y="5560043"/>
              <a:ext cx="1198542"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3" name="テキスト ボックス 2">
            <a:extLst>
              <a:ext uri="{FF2B5EF4-FFF2-40B4-BE49-F238E27FC236}">
                <a16:creationId xmlns:a16="http://schemas.microsoft.com/office/drawing/2014/main" id="{16E9C753-34B4-6067-D7F1-71F10E85D409}"/>
              </a:ext>
            </a:extLst>
          </p:cNvPr>
          <p:cNvSpPr txBox="1"/>
          <p:nvPr/>
        </p:nvSpPr>
        <p:spPr>
          <a:xfrm>
            <a:off x="878950" y="4939906"/>
            <a:ext cx="10433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 name="テキスト ボックス 3">
            <a:extLst>
              <a:ext uri="{FF2B5EF4-FFF2-40B4-BE49-F238E27FC236}">
                <a16:creationId xmlns:a16="http://schemas.microsoft.com/office/drawing/2014/main" id="{B5647405-65C7-CE8B-FD11-8886AF419F16}"/>
              </a:ext>
            </a:extLst>
          </p:cNvPr>
          <p:cNvSpPr txBox="1"/>
          <p:nvPr/>
        </p:nvSpPr>
        <p:spPr>
          <a:xfrm>
            <a:off x="4372991" y="290904"/>
            <a:ext cx="7416824"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Noto Sans JP Light" panose="020B0300000000000000" pitchFamily="34" charset="-128"/>
                <a:ea typeface="Noto Sans JP Light" panose="020B0300000000000000" pitchFamily="34" charset="-128"/>
                <a:cs typeface="+mn-cs"/>
              </a:rPr>
              <a:t>ご注意</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：単品販売のスムージーには、</a:t>
            </a:r>
            <a:r>
              <a:rPr kumimoji="1" lang="ja-JP" altLang="en-US" sz="1600" b="1" i="0" u="sng"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16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は付属していません。</a:t>
            </a:r>
            <a:endParaRPr kumimoji="1" lang="en-US" altLang="ja-JP" sz="16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　　　　「ニュースキン小物」でお買い求めいただけます。</a:t>
            </a:r>
          </a:p>
        </p:txBody>
      </p:sp>
      <p:pic>
        <p:nvPicPr>
          <p:cNvPr id="10" name="図 9" descr="暗い, 座る, カップ, テーブル が含まれている画像&#10;&#10;自動的に生成された説明">
            <a:extLst>
              <a:ext uri="{FF2B5EF4-FFF2-40B4-BE49-F238E27FC236}">
                <a16:creationId xmlns:a16="http://schemas.microsoft.com/office/drawing/2014/main" id="{E34A55A7-6EDF-EB90-A920-B6E5D2AB6C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69128">
            <a:off x="11120190" y="247623"/>
            <a:ext cx="1231279" cy="705534"/>
          </a:xfrm>
          <a:prstGeom prst="rect">
            <a:avLst/>
          </a:prstGeom>
        </p:spPr>
      </p:pic>
    </p:spTree>
    <p:extLst>
      <p:ext uri="{BB962C8B-B14F-4D97-AF65-F5344CB8AC3E}">
        <p14:creationId xmlns:p14="http://schemas.microsoft.com/office/powerpoint/2010/main" val="3577138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4EBAB8"/>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4EBAB8"/>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009676" y="1014486"/>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4845" y="759555"/>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1632" y="3130109"/>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89661" y="4028627"/>
            <a:ext cx="1479786" cy="990704"/>
          </a:xfrm>
          <a:prstGeom prst="rect">
            <a:avLst/>
          </a:prstGeom>
        </p:spPr>
      </p:pic>
      <p:sp>
        <p:nvSpPr>
          <p:cNvPr id="22" name="テキスト ボックス 21">
            <a:extLst>
              <a:ext uri="{FF2B5EF4-FFF2-40B4-BE49-F238E27FC236}">
                <a16:creationId xmlns:a16="http://schemas.microsoft.com/office/drawing/2014/main" id="{900A3CAE-FE8E-8D6B-A029-FF9ADCFDA424}"/>
              </a:ext>
            </a:extLst>
          </p:cNvPr>
          <p:cNvSpPr txBox="1"/>
          <p:nvPr/>
        </p:nvSpPr>
        <p:spPr>
          <a:xfrm>
            <a:off x="6903329" y="5942929"/>
            <a:ext cx="23295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sp>
        <p:nvSpPr>
          <p:cNvPr id="25" name="テキスト ボックス 24">
            <a:extLst>
              <a:ext uri="{FF2B5EF4-FFF2-40B4-BE49-F238E27FC236}">
                <a16:creationId xmlns:a16="http://schemas.microsoft.com/office/drawing/2014/main" id="{5F135A08-01A6-211C-1916-A29557A39B4C}"/>
              </a:ext>
            </a:extLst>
          </p:cNvPr>
          <p:cNvSpPr txBox="1"/>
          <p:nvPr/>
        </p:nvSpPr>
        <p:spPr>
          <a:xfrm>
            <a:off x="887965" y="4607577"/>
            <a:ext cx="26543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6" name="図 25">
            <a:extLst>
              <a:ext uri="{FF2B5EF4-FFF2-40B4-BE49-F238E27FC236}">
                <a16:creationId xmlns:a16="http://schemas.microsoft.com/office/drawing/2014/main" id="{E5E812E1-4259-88EC-D954-BF3CF5D7F691}"/>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56990" y="3730325"/>
            <a:ext cx="2654350" cy="898680"/>
          </a:xfrm>
          <a:prstGeom prst="rect">
            <a:avLst/>
          </a:prstGeom>
        </p:spPr>
      </p:pic>
      <p:pic>
        <p:nvPicPr>
          <p:cNvPr id="9" name="図 8">
            <a:extLst>
              <a:ext uri="{FF2B5EF4-FFF2-40B4-BE49-F238E27FC236}">
                <a16:creationId xmlns:a16="http://schemas.microsoft.com/office/drawing/2014/main" id="{FC82AFC1-4782-183D-0667-6F478F59BEAB}"/>
              </a:ext>
            </a:extLst>
          </p:cNvPr>
          <p:cNvPicPr>
            <a:picLocks noChangeAspect="1"/>
          </p:cNvPicPr>
          <p:nvPr/>
        </p:nvPicPr>
        <p:blipFill>
          <a:blip r:embed="rId9"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31615" y="1613280"/>
            <a:ext cx="2657659" cy="939320"/>
          </a:xfrm>
          <a:prstGeom prst="rect">
            <a:avLst/>
          </a:prstGeom>
        </p:spPr>
      </p:pic>
      <p:sp>
        <p:nvSpPr>
          <p:cNvPr id="14" name="テキスト ボックス 13">
            <a:extLst>
              <a:ext uri="{FF2B5EF4-FFF2-40B4-BE49-F238E27FC236}">
                <a16:creationId xmlns:a16="http://schemas.microsoft.com/office/drawing/2014/main" id="{CCCCC73B-ACF0-2B39-5150-10F5A0A785F5}"/>
              </a:ext>
            </a:extLst>
          </p:cNvPr>
          <p:cNvSpPr txBox="1"/>
          <p:nvPr/>
        </p:nvSpPr>
        <p:spPr>
          <a:xfrm>
            <a:off x="333526" y="2509073"/>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sp>
        <p:nvSpPr>
          <p:cNvPr id="15" name="フローチャート: 端子 14">
            <a:extLst>
              <a:ext uri="{FF2B5EF4-FFF2-40B4-BE49-F238E27FC236}">
                <a16:creationId xmlns:a16="http://schemas.microsoft.com/office/drawing/2014/main" id="{0E3F40EF-D659-3471-9D10-F168FF5525F2}"/>
              </a:ext>
            </a:extLst>
          </p:cNvPr>
          <p:cNvSpPr/>
          <p:nvPr/>
        </p:nvSpPr>
        <p:spPr>
          <a:xfrm>
            <a:off x="8188898" y="3559006"/>
            <a:ext cx="3114902" cy="898680"/>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CEB9EDC2-8BE1-4CE6-5594-D8ADA79ECEF1}"/>
              </a:ext>
            </a:extLst>
          </p:cNvPr>
          <p:cNvSpPr txBox="1"/>
          <p:nvPr/>
        </p:nvSpPr>
        <p:spPr>
          <a:xfrm>
            <a:off x="8507704" y="2545888"/>
            <a:ext cx="33923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バーニングフォーカス</a:t>
            </a:r>
          </a:p>
        </p:txBody>
      </p:sp>
      <p:sp>
        <p:nvSpPr>
          <p:cNvPr id="20" name="テキスト ボックス 19">
            <a:extLst>
              <a:ext uri="{FF2B5EF4-FFF2-40B4-BE49-F238E27FC236}">
                <a16:creationId xmlns:a16="http://schemas.microsoft.com/office/drawing/2014/main" id="{BEEA750D-ED9D-2138-E5F0-A14870D54D0E}"/>
              </a:ext>
            </a:extLst>
          </p:cNvPr>
          <p:cNvSpPr txBox="1"/>
          <p:nvPr/>
        </p:nvSpPr>
        <p:spPr>
          <a:xfrm>
            <a:off x="7981441" y="5151714"/>
            <a:ext cx="3846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TRME</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 ウィニングスタート</a:t>
            </a:r>
          </a:p>
        </p:txBody>
      </p:sp>
      <p:sp>
        <p:nvSpPr>
          <p:cNvPr id="21" name="フローチャート: 端子 20">
            <a:extLst>
              <a:ext uri="{FF2B5EF4-FFF2-40B4-BE49-F238E27FC236}">
                <a16:creationId xmlns:a16="http://schemas.microsoft.com/office/drawing/2014/main" id="{874A0B8E-F60E-F76B-765D-CB41E1A57B14}"/>
              </a:ext>
            </a:extLst>
          </p:cNvPr>
          <p:cNvSpPr/>
          <p:nvPr/>
        </p:nvSpPr>
        <p:spPr>
          <a:xfrm>
            <a:off x="8494604" y="1532504"/>
            <a:ext cx="3114902" cy="898680"/>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28" name="図 27" descr="白黒の写真にテキストが書いてあるボトル&#10;&#10;中程度の精度で自動的に生成された説明">
            <a:extLst>
              <a:ext uri="{FF2B5EF4-FFF2-40B4-BE49-F238E27FC236}">
                <a16:creationId xmlns:a16="http://schemas.microsoft.com/office/drawing/2014/main" id="{60F65483-1CC1-8689-F55F-A92E5104E8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30785" y="1352897"/>
            <a:ext cx="651010" cy="1396261"/>
          </a:xfrm>
          <a:prstGeom prst="rect">
            <a:avLst/>
          </a:prstGeom>
        </p:spPr>
      </p:pic>
      <p:pic>
        <p:nvPicPr>
          <p:cNvPr id="29" name="図 28" descr="白黒の写真にテキストが書いてあるボトル&#10;&#10;中程度の精度で自動的に生成された説明">
            <a:extLst>
              <a:ext uri="{FF2B5EF4-FFF2-40B4-BE49-F238E27FC236}">
                <a16:creationId xmlns:a16="http://schemas.microsoft.com/office/drawing/2014/main" id="{F5A672C1-EB40-587A-9D16-6EA187D95C7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88088" y="2936034"/>
            <a:ext cx="597498" cy="1396261"/>
          </a:xfrm>
          <a:prstGeom prst="rect">
            <a:avLst/>
          </a:prstGeom>
        </p:spPr>
      </p:pic>
      <p:pic>
        <p:nvPicPr>
          <p:cNvPr id="7" name="図 6">
            <a:extLst>
              <a:ext uri="{FF2B5EF4-FFF2-40B4-BE49-F238E27FC236}">
                <a16:creationId xmlns:a16="http://schemas.microsoft.com/office/drawing/2014/main" id="{ACEFD41B-5911-938B-99B2-AB4140FB66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63533" y="4397750"/>
            <a:ext cx="2245973" cy="683215"/>
          </a:xfrm>
          <a:prstGeom prst="rect">
            <a:avLst/>
          </a:prstGeom>
        </p:spPr>
      </p:pic>
    </p:spTree>
    <p:extLst>
      <p:ext uri="{BB962C8B-B14F-4D97-AF65-F5344CB8AC3E}">
        <p14:creationId xmlns:p14="http://schemas.microsoft.com/office/powerpoint/2010/main" val="34761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FD8B-7767-62E7-52ED-65B20C017BF2}"/>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8A561DCE-3D49-BEAA-A813-9E8021A04345}"/>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038C6037-A05F-18AE-016C-0676CB563C6E}"/>
              </a:ext>
            </a:extLst>
          </p:cNvPr>
          <p:cNvSpPr txBox="1"/>
          <p:nvPr/>
        </p:nvSpPr>
        <p:spPr>
          <a:xfrm>
            <a:off x="4139669" y="2812797"/>
            <a:ext cx="781997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燃えやすいカラダづくりを効率よくバックアップ</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DC99C658-503A-FB8B-AE09-BC4D2E3C5355}"/>
              </a:ext>
            </a:extLst>
          </p:cNvPr>
          <p:cNvSpPr txBox="1"/>
          <p:nvPr/>
        </p:nvSpPr>
        <p:spPr>
          <a:xfrm>
            <a:off x="3654978" y="2013878"/>
            <a:ext cx="106969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バーニングフォーカス</a:t>
            </a:r>
          </a:p>
        </p:txBody>
      </p:sp>
      <p:sp>
        <p:nvSpPr>
          <p:cNvPr id="2" name="フローチャート: 端子 1">
            <a:extLst>
              <a:ext uri="{FF2B5EF4-FFF2-40B4-BE49-F238E27FC236}">
                <a16:creationId xmlns:a16="http://schemas.microsoft.com/office/drawing/2014/main" id="{057C4CF9-CC11-F386-E20D-F9DFA30FE78B}"/>
              </a:ext>
            </a:extLst>
          </p:cNvPr>
          <p:cNvSpPr/>
          <p:nvPr/>
        </p:nvSpPr>
        <p:spPr>
          <a:xfrm>
            <a:off x="623392" y="419752"/>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14" name="テキスト ボックス 13">
            <a:extLst>
              <a:ext uri="{FF2B5EF4-FFF2-40B4-BE49-F238E27FC236}">
                <a16:creationId xmlns:a16="http://schemas.microsoft.com/office/drawing/2014/main" id="{78913655-0CB4-B764-34A8-8FD528A4F27A}"/>
              </a:ext>
            </a:extLst>
          </p:cNvPr>
          <p:cNvSpPr txBox="1"/>
          <p:nvPr/>
        </p:nvSpPr>
        <p:spPr>
          <a:xfrm>
            <a:off x="0" y="6550710"/>
            <a:ext cx="94231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  </a:t>
            </a:r>
            <a:r>
              <a:rPr lang="ja-JP" altLang="en-US" sz="1200">
                <a:solidFill>
                  <a:prstClr val="white"/>
                </a:solidFill>
                <a:latin typeface="Noto Sans JP Light" panose="020B0300000000000000" pitchFamily="34" charset="-128"/>
                <a:ea typeface="Noto Sans JP Light" panose="020B0300000000000000" pitchFamily="34" charset="-128"/>
              </a:rPr>
              <a:t>一人</a:t>
            </a: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ひとりに合った製品の選択や、そのときの状態に合わせた製品の変更が可能であること。</a:t>
            </a:r>
          </a:p>
        </p:txBody>
      </p:sp>
      <p:sp>
        <p:nvSpPr>
          <p:cNvPr id="28" name="テキスト ボックス 27">
            <a:extLst>
              <a:ext uri="{FF2B5EF4-FFF2-40B4-BE49-F238E27FC236}">
                <a16:creationId xmlns:a16="http://schemas.microsoft.com/office/drawing/2014/main" id="{DA18E663-1235-B0A9-E037-441A09978E53}"/>
              </a:ext>
            </a:extLst>
          </p:cNvPr>
          <p:cNvSpPr txBox="1"/>
          <p:nvPr/>
        </p:nvSpPr>
        <p:spPr>
          <a:xfrm>
            <a:off x="3636894" y="3861048"/>
            <a:ext cx="80241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ウィニングスタート</a:t>
            </a:r>
          </a:p>
        </p:txBody>
      </p:sp>
      <p:sp>
        <p:nvSpPr>
          <p:cNvPr id="29" name="テキスト ボックス 28">
            <a:extLst>
              <a:ext uri="{FF2B5EF4-FFF2-40B4-BE49-F238E27FC236}">
                <a16:creationId xmlns:a16="http://schemas.microsoft.com/office/drawing/2014/main" id="{03BFC493-11E3-3130-0A57-1D6C7E3DDAF4}"/>
              </a:ext>
            </a:extLst>
          </p:cNvPr>
          <p:cNvSpPr txBox="1"/>
          <p:nvPr/>
        </p:nvSpPr>
        <p:spPr>
          <a:xfrm>
            <a:off x="6600057" y="4790321"/>
            <a:ext cx="503824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の習慣化を</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週間で</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スピーディーにサポート。</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燃えやすいカラダづくりを</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効率よくバックアップ</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6" name="吹き出し: 四角形 5">
            <a:extLst>
              <a:ext uri="{FF2B5EF4-FFF2-40B4-BE49-F238E27FC236}">
                <a16:creationId xmlns:a16="http://schemas.microsoft.com/office/drawing/2014/main" id="{36F0D44F-6871-50DA-A736-0FA5CA300EA9}"/>
              </a:ext>
            </a:extLst>
          </p:cNvPr>
          <p:cNvSpPr/>
          <p:nvPr/>
        </p:nvSpPr>
        <p:spPr>
          <a:xfrm>
            <a:off x="4378507" y="448311"/>
            <a:ext cx="7259796" cy="801412"/>
          </a:xfrm>
          <a:custGeom>
            <a:avLst/>
            <a:gdLst>
              <a:gd name="connsiteX0" fmla="*/ 0 w 6766439"/>
              <a:gd name="connsiteY0" fmla="*/ 0 h 801412"/>
              <a:gd name="connsiteX1" fmla="*/ 1127740 w 6766439"/>
              <a:gd name="connsiteY1" fmla="*/ 0 h 801412"/>
              <a:gd name="connsiteX2" fmla="*/ 1127740 w 6766439"/>
              <a:gd name="connsiteY2" fmla="*/ 0 h 801412"/>
              <a:gd name="connsiteX3" fmla="*/ 2819350 w 6766439"/>
              <a:gd name="connsiteY3" fmla="*/ 0 h 801412"/>
              <a:gd name="connsiteX4" fmla="*/ 6766439 w 6766439"/>
              <a:gd name="connsiteY4" fmla="*/ 0 h 801412"/>
              <a:gd name="connsiteX5" fmla="*/ 6766439 w 6766439"/>
              <a:gd name="connsiteY5" fmla="*/ 467490 h 801412"/>
              <a:gd name="connsiteX6" fmla="*/ 6766439 w 6766439"/>
              <a:gd name="connsiteY6" fmla="*/ 467490 h 801412"/>
              <a:gd name="connsiteX7" fmla="*/ 6766439 w 6766439"/>
              <a:gd name="connsiteY7" fmla="*/ 667843 h 801412"/>
              <a:gd name="connsiteX8" fmla="*/ 6766439 w 6766439"/>
              <a:gd name="connsiteY8" fmla="*/ 801412 h 801412"/>
              <a:gd name="connsiteX9" fmla="*/ 2819350 w 6766439"/>
              <a:gd name="connsiteY9" fmla="*/ 801412 h 801412"/>
              <a:gd name="connsiteX10" fmla="*/ 1127740 w 6766439"/>
              <a:gd name="connsiteY10" fmla="*/ 801412 h 801412"/>
              <a:gd name="connsiteX11" fmla="*/ 1127740 w 6766439"/>
              <a:gd name="connsiteY11" fmla="*/ 801412 h 801412"/>
              <a:gd name="connsiteX12" fmla="*/ 0 w 6766439"/>
              <a:gd name="connsiteY12" fmla="*/ 801412 h 801412"/>
              <a:gd name="connsiteX13" fmla="*/ 0 w 6766439"/>
              <a:gd name="connsiteY13" fmla="*/ 667843 h 801412"/>
              <a:gd name="connsiteX14" fmla="*/ -544157 w 6766439"/>
              <a:gd name="connsiteY14" fmla="*/ 619756 h 801412"/>
              <a:gd name="connsiteX15" fmla="*/ 0 w 6766439"/>
              <a:gd name="connsiteY15" fmla="*/ 467490 h 801412"/>
              <a:gd name="connsiteX16" fmla="*/ 0 w 6766439"/>
              <a:gd name="connsiteY16" fmla="*/ 0 h 801412"/>
              <a:gd name="connsiteX0" fmla="*/ 544157 w 7310596"/>
              <a:gd name="connsiteY0" fmla="*/ 0 h 801412"/>
              <a:gd name="connsiteX1" fmla="*/ 1671897 w 7310596"/>
              <a:gd name="connsiteY1" fmla="*/ 0 h 801412"/>
              <a:gd name="connsiteX2" fmla="*/ 1671897 w 7310596"/>
              <a:gd name="connsiteY2" fmla="*/ 0 h 801412"/>
              <a:gd name="connsiteX3" fmla="*/ 3363507 w 7310596"/>
              <a:gd name="connsiteY3" fmla="*/ 0 h 801412"/>
              <a:gd name="connsiteX4" fmla="*/ 7310596 w 7310596"/>
              <a:gd name="connsiteY4" fmla="*/ 0 h 801412"/>
              <a:gd name="connsiteX5" fmla="*/ 7310596 w 7310596"/>
              <a:gd name="connsiteY5" fmla="*/ 467490 h 801412"/>
              <a:gd name="connsiteX6" fmla="*/ 7310596 w 7310596"/>
              <a:gd name="connsiteY6" fmla="*/ 467490 h 801412"/>
              <a:gd name="connsiteX7" fmla="*/ 7310596 w 7310596"/>
              <a:gd name="connsiteY7" fmla="*/ 667843 h 801412"/>
              <a:gd name="connsiteX8" fmla="*/ 7310596 w 7310596"/>
              <a:gd name="connsiteY8" fmla="*/ 801412 h 801412"/>
              <a:gd name="connsiteX9" fmla="*/ 3363507 w 7310596"/>
              <a:gd name="connsiteY9" fmla="*/ 801412 h 801412"/>
              <a:gd name="connsiteX10" fmla="*/ 1671897 w 7310596"/>
              <a:gd name="connsiteY10" fmla="*/ 801412 h 801412"/>
              <a:gd name="connsiteX11" fmla="*/ 1671897 w 7310596"/>
              <a:gd name="connsiteY11" fmla="*/ 801412 h 801412"/>
              <a:gd name="connsiteX12" fmla="*/ 544157 w 7310596"/>
              <a:gd name="connsiteY12" fmla="*/ 801412 h 801412"/>
              <a:gd name="connsiteX13" fmla="*/ 544157 w 7310596"/>
              <a:gd name="connsiteY13" fmla="*/ 667843 h 801412"/>
              <a:gd name="connsiteX14" fmla="*/ 0 w 7310596"/>
              <a:gd name="connsiteY14" fmla="*/ 619756 h 801412"/>
              <a:gd name="connsiteX15" fmla="*/ 547332 w 7310596"/>
              <a:gd name="connsiteY15" fmla="*/ 264290 h 801412"/>
              <a:gd name="connsiteX16" fmla="*/ 544157 w 7310596"/>
              <a:gd name="connsiteY16" fmla="*/ 0 h 801412"/>
              <a:gd name="connsiteX0" fmla="*/ 544157 w 7310596"/>
              <a:gd name="connsiteY0" fmla="*/ 0 h 801412"/>
              <a:gd name="connsiteX1" fmla="*/ 1671897 w 7310596"/>
              <a:gd name="connsiteY1" fmla="*/ 0 h 801412"/>
              <a:gd name="connsiteX2" fmla="*/ 1671897 w 7310596"/>
              <a:gd name="connsiteY2" fmla="*/ 0 h 801412"/>
              <a:gd name="connsiteX3" fmla="*/ 3363507 w 7310596"/>
              <a:gd name="connsiteY3" fmla="*/ 0 h 801412"/>
              <a:gd name="connsiteX4" fmla="*/ 7310596 w 7310596"/>
              <a:gd name="connsiteY4" fmla="*/ 0 h 801412"/>
              <a:gd name="connsiteX5" fmla="*/ 7310596 w 7310596"/>
              <a:gd name="connsiteY5" fmla="*/ 467490 h 801412"/>
              <a:gd name="connsiteX6" fmla="*/ 7310596 w 7310596"/>
              <a:gd name="connsiteY6" fmla="*/ 467490 h 801412"/>
              <a:gd name="connsiteX7" fmla="*/ 7310596 w 7310596"/>
              <a:gd name="connsiteY7" fmla="*/ 667843 h 801412"/>
              <a:gd name="connsiteX8" fmla="*/ 7310596 w 7310596"/>
              <a:gd name="connsiteY8" fmla="*/ 801412 h 801412"/>
              <a:gd name="connsiteX9" fmla="*/ 3363507 w 7310596"/>
              <a:gd name="connsiteY9" fmla="*/ 801412 h 801412"/>
              <a:gd name="connsiteX10" fmla="*/ 1671897 w 7310596"/>
              <a:gd name="connsiteY10" fmla="*/ 801412 h 801412"/>
              <a:gd name="connsiteX11" fmla="*/ 1671897 w 7310596"/>
              <a:gd name="connsiteY11" fmla="*/ 801412 h 801412"/>
              <a:gd name="connsiteX12" fmla="*/ 544157 w 7310596"/>
              <a:gd name="connsiteY12" fmla="*/ 801412 h 801412"/>
              <a:gd name="connsiteX13" fmla="*/ 553682 w 7310596"/>
              <a:gd name="connsiteY13" fmla="*/ 448768 h 801412"/>
              <a:gd name="connsiteX14" fmla="*/ 0 w 7310596"/>
              <a:gd name="connsiteY14" fmla="*/ 619756 h 801412"/>
              <a:gd name="connsiteX15" fmla="*/ 547332 w 7310596"/>
              <a:gd name="connsiteY15" fmla="*/ 264290 h 801412"/>
              <a:gd name="connsiteX16" fmla="*/ 544157 w 7310596"/>
              <a:gd name="connsiteY16" fmla="*/ 0 h 801412"/>
              <a:gd name="connsiteX0" fmla="*/ 493357 w 7259796"/>
              <a:gd name="connsiteY0" fmla="*/ 0 h 801412"/>
              <a:gd name="connsiteX1" fmla="*/ 1621097 w 7259796"/>
              <a:gd name="connsiteY1" fmla="*/ 0 h 801412"/>
              <a:gd name="connsiteX2" fmla="*/ 1621097 w 7259796"/>
              <a:gd name="connsiteY2" fmla="*/ 0 h 801412"/>
              <a:gd name="connsiteX3" fmla="*/ 3312707 w 7259796"/>
              <a:gd name="connsiteY3" fmla="*/ 0 h 801412"/>
              <a:gd name="connsiteX4" fmla="*/ 7259796 w 7259796"/>
              <a:gd name="connsiteY4" fmla="*/ 0 h 801412"/>
              <a:gd name="connsiteX5" fmla="*/ 7259796 w 7259796"/>
              <a:gd name="connsiteY5" fmla="*/ 467490 h 801412"/>
              <a:gd name="connsiteX6" fmla="*/ 7259796 w 7259796"/>
              <a:gd name="connsiteY6" fmla="*/ 467490 h 801412"/>
              <a:gd name="connsiteX7" fmla="*/ 7259796 w 7259796"/>
              <a:gd name="connsiteY7" fmla="*/ 667843 h 801412"/>
              <a:gd name="connsiteX8" fmla="*/ 7259796 w 7259796"/>
              <a:gd name="connsiteY8" fmla="*/ 801412 h 801412"/>
              <a:gd name="connsiteX9" fmla="*/ 3312707 w 7259796"/>
              <a:gd name="connsiteY9" fmla="*/ 801412 h 801412"/>
              <a:gd name="connsiteX10" fmla="*/ 1621097 w 7259796"/>
              <a:gd name="connsiteY10" fmla="*/ 801412 h 801412"/>
              <a:gd name="connsiteX11" fmla="*/ 1621097 w 7259796"/>
              <a:gd name="connsiteY11" fmla="*/ 801412 h 801412"/>
              <a:gd name="connsiteX12" fmla="*/ 493357 w 7259796"/>
              <a:gd name="connsiteY12" fmla="*/ 801412 h 801412"/>
              <a:gd name="connsiteX13" fmla="*/ 502882 w 7259796"/>
              <a:gd name="connsiteY13" fmla="*/ 448768 h 801412"/>
              <a:gd name="connsiteX14" fmla="*/ 0 w 7259796"/>
              <a:gd name="connsiteY14" fmla="*/ 387981 h 801412"/>
              <a:gd name="connsiteX15" fmla="*/ 496532 w 7259796"/>
              <a:gd name="connsiteY15" fmla="*/ 264290 h 801412"/>
              <a:gd name="connsiteX16" fmla="*/ 493357 w 7259796"/>
              <a:gd name="connsiteY16" fmla="*/ 0 h 801412"/>
              <a:gd name="connsiteX0" fmla="*/ 493357 w 7259796"/>
              <a:gd name="connsiteY0" fmla="*/ 0 h 801412"/>
              <a:gd name="connsiteX1" fmla="*/ 1621097 w 7259796"/>
              <a:gd name="connsiteY1" fmla="*/ 0 h 801412"/>
              <a:gd name="connsiteX2" fmla="*/ 1621097 w 7259796"/>
              <a:gd name="connsiteY2" fmla="*/ 0 h 801412"/>
              <a:gd name="connsiteX3" fmla="*/ 3312707 w 7259796"/>
              <a:gd name="connsiteY3" fmla="*/ 0 h 801412"/>
              <a:gd name="connsiteX4" fmla="*/ 7259796 w 7259796"/>
              <a:gd name="connsiteY4" fmla="*/ 0 h 801412"/>
              <a:gd name="connsiteX5" fmla="*/ 7259796 w 7259796"/>
              <a:gd name="connsiteY5" fmla="*/ 467490 h 801412"/>
              <a:gd name="connsiteX6" fmla="*/ 7259796 w 7259796"/>
              <a:gd name="connsiteY6" fmla="*/ 467490 h 801412"/>
              <a:gd name="connsiteX7" fmla="*/ 7259796 w 7259796"/>
              <a:gd name="connsiteY7" fmla="*/ 667843 h 801412"/>
              <a:gd name="connsiteX8" fmla="*/ 7259796 w 7259796"/>
              <a:gd name="connsiteY8" fmla="*/ 801412 h 801412"/>
              <a:gd name="connsiteX9" fmla="*/ 3312707 w 7259796"/>
              <a:gd name="connsiteY9" fmla="*/ 801412 h 801412"/>
              <a:gd name="connsiteX10" fmla="*/ 1621097 w 7259796"/>
              <a:gd name="connsiteY10" fmla="*/ 801412 h 801412"/>
              <a:gd name="connsiteX11" fmla="*/ 1621097 w 7259796"/>
              <a:gd name="connsiteY11" fmla="*/ 801412 h 801412"/>
              <a:gd name="connsiteX12" fmla="*/ 493357 w 7259796"/>
              <a:gd name="connsiteY12" fmla="*/ 801412 h 801412"/>
              <a:gd name="connsiteX13" fmla="*/ 487007 w 7259796"/>
              <a:gd name="connsiteY13" fmla="*/ 464643 h 801412"/>
              <a:gd name="connsiteX14" fmla="*/ 0 w 7259796"/>
              <a:gd name="connsiteY14" fmla="*/ 387981 h 801412"/>
              <a:gd name="connsiteX15" fmla="*/ 496532 w 7259796"/>
              <a:gd name="connsiteY15" fmla="*/ 264290 h 801412"/>
              <a:gd name="connsiteX16" fmla="*/ 493357 w 7259796"/>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59796" h="801412">
                <a:moveTo>
                  <a:pt x="493357" y="0"/>
                </a:moveTo>
                <a:lnTo>
                  <a:pt x="1621097" y="0"/>
                </a:lnTo>
                <a:lnTo>
                  <a:pt x="1621097" y="0"/>
                </a:lnTo>
                <a:lnTo>
                  <a:pt x="3312707" y="0"/>
                </a:lnTo>
                <a:lnTo>
                  <a:pt x="7259796" y="0"/>
                </a:lnTo>
                <a:lnTo>
                  <a:pt x="7259796" y="467490"/>
                </a:lnTo>
                <a:lnTo>
                  <a:pt x="7259796" y="467490"/>
                </a:lnTo>
                <a:lnTo>
                  <a:pt x="7259796" y="667843"/>
                </a:lnTo>
                <a:lnTo>
                  <a:pt x="7259796" y="801412"/>
                </a:lnTo>
                <a:lnTo>
                  <a:pt x="3312707" y="801412"/>
                </a:lnTo>
                <a:lnTo>
                  <a:pt x="1621097" y="801412"/>
                </a:lnTo>
                <a:lnTo>
                  <a:pt x="1621097" y="801412"/>
                </a:lnTo>
                <a:lnTo>
                  <a:pt x="493357" y="801412"/>
                </a:lnTo>
                <a:lnTo>
                  <a:pt x="487007" y="464643"/>
                </a:lnTo>
                <a:lnTo>
                  <a:pt x="0" y="387981"/>
                </a:lnTo>
                <a:lnTo>
                  <a:pt x="496532" y="264290"/>
                </a:lnTo>
                <a:cubicBezTo>
                  <a:pt x="495474" y="176193"/>
                  <a:pt x="494415" y="88097"/>
                  <a:pt x="493357" y="0"/>
                </a:cubicBez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764BD02-FC18-2FE4-DC9C-B83984383C74}"/>
              </a:ext>
            </a:extLst>
          </p:cNvPr>
          <p:cNvSpPr txBox="1"/>
          <p:nvPr/>
        </p:nvSpPr>
        <p:spPr>
          <a:xfrm>
            <a:off x="5087888" y="548680"/>
            <a:ext cx="70825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燃えやすいカラダづくりがしたい</a:t>
            </a:r>
          </a:p>
        </p:txBody>
      </p:sp>
      <p:pic>
        <p:nvPicPr>
          <p:cNvPr id="13" name="図 12">
            <a:extLst>
              <a:ext uri="{FF2B5EF4-FFF2-40B4-BE49-F238E27FC236}">
                <a16:creationId xmlns:a16="http://schemas.microsoft.com/office/drawing/2014/main" id="{547887CB-7A4F-19C0-47AD-49CD342C4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775" y="4790321"/>
            <a:ext cx="2736557" cy="830997"/>
          </a:xfrm>
          <a:prstGeom prst="rect">
            <a:avLst/>
          </a:prstGeom>
        </p:spPr>
      </p:pic>
      <p:grpSp>
        <p:nvGrpSpPr>
          <p:cNvPr id="3" name="グループ化 2">
            <a:extLst>
              <a:ext uri="{FF2B5EF4-FFF2-40B4-BE49-F238E27FC236}">
                <a16:creationId xmlns:a16="http://schemas.microsoft.com/office/drawing/2014/main" id="{0358A1A6-4C98-E22B-2273-8DC38E8AF560}"/>
              </a:ext>
            </a:extLst>
          </p:cNvPr>
          <p:cNvGrpSpPr/>
          <p:nvPr/>
        </p:nvGrpSpPr>
        <p:grpSpPr>
          <a:xfrm>
            <a:off x="76280" y="4302809"/>
            <a:ext cx="1095306" cy="1095308"/>
            <a:chOff x="76280" y="4302809"/>
            <a:chExt cx="1095306" cy="1095308"/>
          </a:xfrm>
        </p:grpSpPr>
        <p:sp>
          <p:nvSpPr>
            <p:cNvPr id="12" name="楕円 11">
              <a:extLst>
                <a:ext uri="{FF2B5EF4-FFF2-40B4-BE49-F238E27FC236}">
                  <a16:creationId xmlns:a16="http://schemas.microsoft.com/office/drawing/2014/main" id="{B03B0F22-A7FD-A1F6-86DB-95D22FF7E23C}"/>
                </a:ext>
              </a:extLst>
            </p:cNvPr>
            <p:cNvSpPr/>
            <p:nvPr/>
          </p:nvSpPr>
          <p:spPr>
            <a:xfrm>
              <a:off x="76280" y="4302809"/>
              <a:ext cx="1095306" cy="109530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カップ, 食品, 座る, テーブル が含まれている画像&#10;&#10;自動的に生成された説明">
              <a:extLst>
                <a:ext uri="{FF2B5EF4-FFF2-40B4-BE49-F238E27FC236}">
                  <a16:creationId xmlns:a16="http://schemas.microsoft.com/office/drawing/2014/main" id="{6745E127-7F69-B170-16E6-3579A6AFAE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594" y="4534415"/>
              <a:ext cx="789816" cy="609180"/>
            </a:xfrm>
            <a:prstGeom prst="rect">
              <a:avLst/>
            </a:prstGeom>
          </p:spPr>
        </p:pic>
      </p:grpSp>
      <p:grpSp>
        <p:nvGrpSpPr>
          <p:cNvPr id="17" name="グループ化 16">
            <a:extLst>
              <a:ext uri="{FF2B5EF4-FFF2-40B4-BE49-F238E27FC236}">
                <a16:creationId xmlns:a16="http://schemas.microsoft.com/office/drawing/2014/main" id="{A0EFA470-2686-58F6-1F06-3D89CAF0F0A5}"/>
              </a:ext>
            </a:extLst>
          </p:cNvPr>
          <p:cNvGrpSpPr/>
          <p:nvPr/>
        </p:nvGrpSpPr>
        <p:grpSpPr>
          <a:xfrm>
            <a:off x="1131516" y="5061583"/>
            <a:ext cx="1399927" cy="1399927"/>
            <a:chOff x="1131516" y="5061583"/>
            <a:chExt cx="1399927" cy="1399927"/>
          </a:xfrm>
        </p:grpSpPr>
        <p:sp>
          <p:nvSpPr>
            <p:cNvPr id="19" name="楕円 18">
              <a:extLst>
                <a:ext uri="{FF2B5EF4-FFF2-40B4-BE49-F238E27FC236}">
                  <a16:creationId xmlns:a16="http://schemas.microsoft.com/office/drawing/2014/main" id="{62C1CD6B-886A-FC2B-6994-5CDAC4A7E1A9}"/>
                </a:ext>
              </a:extLst>
            </p:cNvPr>
            <p:cNvSpPr/>
            <p:nvPr/>
          </p:nvSpPr>
          <p:spPr>
            <a:xfrm>
              <a:off x="1131516" y="5061583"/>
              <a:ext cx="1399927" cy="139992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バナナの皮&#10;&#10;低い精度で自動的に生成された説明">
              <a:extLst>
                <a:ext uri="{FF2B5EF4-FFF2-40B4-BE49-F238E27FC236}">
                  <a16:creationId xmlns:a16="http://schemas.microsoft.com/office/drawing/2014/main" id="{D1AB1DF8-F493-9A75-2A0C-B5033DD67B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00584" y="5366084"/>
              <a:ext cx="1249326" cy="805880"/>
            </a:xfrm>
            <a:prstGeom prst="rect">
              <a:avLst/>
            </a:prstGeom>
          </p:spPr>
        </p:pic>
      </p:grpSp>
      <p:grpSp>
        <p:nvGrpSpPr>
          <p:cNvPr id="11" name="グループ化 10">
            <a:extLst>
              <a:ext uri="{FF2B5EF4-FFF2-40B4-BE49-F238E27FC236}">
                <a16:creationId xmlns:a16="http://schemas.microsoft.com/office/drawing/2014/main" id="{7E869657-2E11-9BF0-AE6B-082211480B85}"/>
              </a:ext>
            </a:extLst>
          </p:cNvPr>
          <p:cNvGrpSpPr/>
          <p:nvPr/>
        </p:nvGrpSpPr>
        <p:grpSpPr>
          <a:xfrm>
            <a:off x="715154" y="1754921"/>
            <a:ext cx="2824894" cy="3940644"/>
            <a:chOff x="10202602" y="4578105"/>
            <a:chExt cx="8296179" cy="11572919"/>
          </a:xfrm>
        </p:grpSpPr>
        <p:pic>
          <p:nvPicPr>
            <p:cNvPr id="4" name="図 3" descr="白黒の写真にテキストが書いてあるボトル&#10;&#10;中程度の精度で自動的に生成された説明">
              <a:extLst>
                <a:ext uri="{FF2B5EF4-FFF2-40B4-BE49-F238E27FC236}">
                  <a16:creationId xmlns:a16="http://schemas.microsoft.com/office/drawing/2014/main" id="{178B1A30-BF8B-747A-4464-C5EB18A919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490058" y="6783250"/>
              <a:ext cx="4008723" cy="9367774"/>
            </a:xfrm>
            <a:prstGeom prst="rect">
              <a:avLst/>
            </a:prstGeom>
          </p:spPr>
        </p:pic>
        <p:pic>
          <p:nvPicPr>
            <p:cNvPr id="5" name="図 4" descr="白黒の写真にテキストが書いてあるボトル&#10;&#10;中程度の精度で自動的に生成された説明">
              <a:extLst>
                <a:ext uri="{FF2B5EF4-FFF2-40B4-BE49-F238E27FC236}">
                  <a16:creationId xmlns:a16="http://schemas.microsoft.com/office/drawing/2014/main" id="{6E9FAD63-A2B8-C5E8-6281-688459E0C87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02602" y="4578105"/>
              <a:ext cx="4111321" cy="8817806"/>
            </a:xfrm>
            <a:prstGeom prst="rect">
              <a:avLst/>
            </a:prstGeom>
          </p:spPr>
        </p:pic>
      </p:grpSp>
    </p:spTree>
    <p:extLst>
      <p:ext uri="{BB962C8B-B14F-4D97-AF65-F5344CB8AC3E}">
        <p14:creationId xmlns:p14="http://schemas.microsoft.com/office/powerpoint/2010/main" val="390368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F59609D-860A-7530-2EF8-69F3172899DF}"/>
              </a:ext>
            </a:extLst>
          </p:cNvPr>
          <p:cNvSpPr/>
          <p:nvPr/>
        </p:nvSpPr>
        <p:spPr>
          <a:xfrm>
            <a:off x="283637"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735635" y="1862488"/>
            <a:ext cx="8257077" cy="4418910"/>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lang="ja-JP" altLang="en-US" sz="2800">
                <a:solidFill>
                  <a:prstClr val="black"/>
                </a:solidFill>
                <a:latin typeface="Noto Sans JP Light" panose="020B0300000000000000" pitchFamily="34" charset="-128"/>
                <a:ea typeface="Noto Sans JP Light" panose="020B0300000000000000" pitchFamily="34" charset="-128"/>
              </a:rPr>
              <a:t>で</a:t>
            </a: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、燃えやすいカラダづくりを。</a:t>
            </a: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000" b="0" i="0" u="sng"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「燃焼」にアプローチして、毎日の燃焼*</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³</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を助ける</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種のハーブ ブレンド。何百ものハーブから厳選され、</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燃焼を助ける働きが確認された黄金比率</a:t>
            </a: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（ニュースキンの開発研究に基づく）</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で配合。</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36316"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86891" y="1004463"/>
            <a:ext cx="11500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毎日の習慣に、燃えやすいカラダづくりを効率よくバックアップ*</a:t>
            </a:r>
            <a:r>
              <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¹</a:t>
            </a: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a:t>
            </a:r>
            <a:endPar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640037" y="1681449"/>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78598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バーニングフォーカス</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一人ひとりに合った製品の選択や、そのときの状態に合わせた製品の変更が可能であること。＊</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インドやスリランカで親しまれている</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種類のハーブ抽出物（モリンガ、カレーリーフ、ターメリック）のブレンドのこと。　＊</a:t>
            </a:r>
            <a:r>
              <a:rPr lang="en-US" altLang="ja-JP" sz="1200">
                <a:solidFill>
                  <a:prstClr val="black"/>
                </a:solidFill>
                <a:latin typeface="Noto Sans JP Light" panose="020B0300000000000000" pitchFamily="34" charset="-128"/>
                <a:ea typeface="Noto Sans JP Light" panose="020B0300000000000000" pitchFamily="34" charset="-128"/>
              </a:rPr>
              <a:t>3</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いつも効率よく燃えるカラダで健康的な生活を送ること。　</a:t>
            </a:r>
          </a:p>
        </p:txBody>
      </p:sp>
      <p:grpSp>
        <p:nvGrpSpPr>
          <p:cNvPr id="24" name="グループ化 23">
            <a:extLst>
              <a:ext uri="{FF2B5EF4-FFF2-40B4-BE49-F238E27FC236}">
                <a16:creationId xmlns:a16="http://schemas.microsoft.com/office/drawing/2014/main" id="{141DCE6B-9C20-BA86-EE26-95F8B6C270BD}"/>
              </a:ext>
            </a:extLst>
          </p:cNvPr>
          <p:cNvGrpSpPr/>
          <p:nvPr/>
        </p:nvGrpSpPr>
        <p:grpSpPr>
          <a:xfrm>
            <a:off x="4245242" y="3429000"/>
            <a:ext cx="6806473" cy="900100"/>
            <a:chOff x="3942254" y="5184688"/>
            <a:chExt cx="6806473" cy="900100"/>
          </a:xfrm>
        </p:grpSpPr>
        <p:sp>
          <p:nvSpPr>
            <p:cNvPr id="16" name="楕円 15">
              <a:extLst>
                <a:ext uri="{FF2B5EF4-FFF2-40B4-BE49-F238E27FC236}">
                  <a16:creationId xmlns:a16="http://schemas.microsoft.com/office/drawing/2014/main" id="{A6811824-1A5A-9B6F-8412-5CF551705C1D}"/>
                </a:ext>
              </a:extLst>
            </p:cNvPr>
            <p:cNvSpPr/>
            <p:nvPr/>
          </p:nvSpPr>
          <p:spPr>
            <a:xfrm>
              <a:off x="3942254"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05763067-FA2B-E0DF-C0BB-EB61C5D42A31}"/>
                </a:ext>
              </a:extLst>
            </p:cNvPr>
            <p:cNvSpPr/>
            <p:nvPr/>
          </p:nvSpPr>
          <p:spPr>
            <a:xfrm>
              <a:off x="6281251"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2B8F630D-E09F-B94C-CA84-7307819D8465}"/>
                </a:ext>
              </a:extLst>
            </p:cNvPr>
            <p:cNvSpPr/>
            <p:nvPr/>
          </p:nvSpPr>
          <p:spPr>
            <a:xfrm>
              <a:off x="8620248"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4BECE8DA-67E5-6FDF-C267-EED5B91CF32F}"/>
                </a:ext>
              </a:extLst>
            </p:cNvPr>
            <p:cNvSpPr txBox="1"/>
            <p:nvPr/>
          </p:nvSpPr>
          <p:spPr>
            <a:xfrm>
              <a:off x="4368655" y="5434683"/>
              <a:ext cx="12756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モリンガ</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07A8D423-E9C7-5022-F63B-5DB46BF9EF91}"/>
                </a:ext>
              </a:extLst>
            </p:cNvPr>
            <p:cNvSpPr txBox="1"/>
            <p:nvPr/>
          </p:nvSpPr>
          <p:spPr>
            <a:xfrm>
              <a:off x="649713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カレーリーフ</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F9B7A972-3231-DA51-B50B-F8E9AAE90EA9}"/>
                </a:ext>
              </a:extLst>
            </p:cNvPr>
            <p:cNvSpPr txBox="1"/>
            <p:nvPr/>
          </p:nvSpPr>
          <p:spPr>
            <a:xfrm>
              <a:off x="883230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ターメリック</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15" name="フローチャート: 端子 14">
            <a:extLst>
              <a:ext uri="{FF2B5EF4-FFF2-40B4-BE49-F238E27FC236}">
                <a16:creationId xmlns:a16="http://schemas.microsoft.com/office/drawing/2014/main" id="{CC3BA9C9-FB45-1B69-81FA-588E070BDAE8}"/>
              </a:ext>
            </a:extLst>
          </p:cNvPr>
          <p:cNvSpPr/>
          <p:nvPr/>
        </p:nvSpPr>
        <p:spPr>
          <a:xfrm>
            <a:off x="837862" y="2043252"/>
            <a:ext cx="2179524" cy="709179"/>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25" name="図 24">
            <a:extLst>
              <a:ext uri="{FF2B5EF4-FFF2-40B4-BE49-F238E27FC236}">
                <a16:creationId xmlns:a16="http://schemas.microsoft.com/office/drawing/2014/main" id="{0B7C157B-4BC6-16A9-C18B-7EEF947BFC55}"/>
              </a:ext>
            </a:extLst>
          </p:cNvPr>
          <p:cNvPicPr>
            <a:picLocks noChangeAspect="1"/>
          </p:cNvPicPr>
          <p:nvPr/>
        </p:nvPicPr>
        <p:blipFill rotWithShape="1">
          <a:blip r:embed="rId3" cstate="screen">
            <a:clrChange>
              <a:clrFrom>
                <a:srgbClr val="4EBAB8"/>
              </a:clrFrom>
              <a:clrTo>
                <a:srgbClr val="4EBAB8">
                  <a:alpha val="0"/>
                </a:srgbClr>
              </a:clrTo>
            </a:clrChange>
            <a:extLst>
              <a:ext uri="{28A0092B-C50C-407E-A947-70E740481C1C}">
                <a14:useLocalDpi xmlns:a14="http://schemas.microsoft.com/office/drawing/2010/main"/>
              </a:ext>
            </a:extLst>
          </a:blip>
          <a:srcRect/>
          <a:stretch/>
        </p:blipFill>
        <p:spPr>
          <a:xfrm>
            <a:off x="479031" y="4876739"/>
            <a:ext cx="1464062" cy="1328626"/>
          </a:xfrm>
          <a:prstGeom prst="rect">
            <a:avLst/>
          </a:prstGeom>
        </p:spPr>
      </p:pic>
      <p:grpSp>
        <p:nvGrpSpPr>
          <p:cNvPr id="30" name="グループ化 29">
            <a:extLst>
              <a:ext uri="{FF2B5EF4-FFF2-40B4-BE49-F238E27FC236}">
                <a16:creationId xmlns:a16="http://schemas.microsoft.com/office/drawing/2014/main" id="{31810497-2ECE-3B05-4CB8-8CAA150262D0}"/>
              </a:ext>
            </a:extLst>
          </p:cNvPr>
          <p:cNvGrpSpPr/>
          <p:nvPr/>
        </p:nvGrpSpPr>
        <p:grpSpPr>
          <a:xfrm>
            <a:off x="2064185" y="5373216"/>
            <a:ext cx="1266844" cy="461665"/>
            <a:chOff x="2012489" y="5555467"/>
            <a:chExt cx="1266844" cy="461665"/>
          </a:xfrm>
        </p:grpSpPr>
        <p:sp>
          <p:nvSpPr>
            <p:cNvPr id="31" name="テキスト ボックス 30">
              <a:extLst>
                <a:ext uri="{FF2B5EF4-FFF2-40B4-BE49-F238E27FC236}">
                  <a16:creationId xmlns:a16="http://schemas.microsoft.com/office/drawing/2014/main" id="{7946D85B-A5BE-843A-8526-DE8DBA1EFCE8}"/>
                </a:ext>
              </a:extLst>
            </p:cNvPr>
            <p:cNvSpPr txBox="1"/>
            <p:nvPr/>
          </p:nvSpPr>
          <p:spPr>
            <a:xfrm>
              <a:off x="2058165" y="5555467"/>
              <a:ext cx="1221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prstClr val="white"/>
                  </a:solidFill>
                  <a:latin typeface="Noto Sans JP" panose="020B0500000000000000" pitchFamily="34" charset="-128"/>
                  <a:ea typeface="Noto Sans JP" panose="020B0500000000000000" pitchFamily="34" charset="-128"/>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2" name="四角形: 角を丸くする 31">
              <a:extLst>
                <a:ext uri="{FF2B5EF4-FFF2-40B4-BE49-F238E27FC236}">
                  <a16:creationId xmlns:a16="http://schemas.microsoft.com/office/drawing/2014/main" id="{0763FEC4-6985-AA77-96F6-C81FE6938121}"/>
                </a:ext>
              </a:extLst>
            </p:cNvPr>
            <p:cNvSpPr/>
            <p:nvPr/>
          </p:nvSpPr>
          <p:spPr>
            <a:xfrm>
              <a:off x="2012489" y="5560043"/>
              <a:ext cx="1266844"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pic>
        <p:nvPicPr>
          <p:cNvPr id="2" name="図 1" descr="白黒の写真にテキストが書いてあるボトル&#10;&#10;中程度の精度で自動的に生成された説明">
            <a:extLst>
              <a:ext uri="{FF2B5EF4-FFF2-40B4-BE49-F238E27FC236}">
                <a16:creationId xmlns:a16="http://schemas.microsoft.com/office/drawing/2014/main" id="{48D02B1A-0EC8-82C3-D7D8-55133ED323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89770" y="2800599"/>
            <a:ext cx="979724" cy="2101274"/>
          </a:xfrm>
          <a:prstGeom prst="rect">
            <a:avLst/>
          </a:prstGeom>
        </p:spPr>
      </p:pic>
      <p:sp>
        <p:nvSpPr>
          <p:cNvPr id="10" name="テキスト ボックス 9">
            <a:extLst>
              <a:ext uri="{FF2B5EF4-FFF2-40B4-BE49-F238E27FC236}">
                <a16:creationId xmlns:a16="http://schemas.microsoft.com/office/drawing/2014/main" id="{5A04D4E5-F7DA-DA88-D041-EAEEA95A6D3C}"/>
              </a:ext>
            </a:extLst>
          </p:cNvPr>
          <p:cNvSpPr txBox="1"/>
          <p:nvPr/>
        </p:nvSpPr>
        <p:spPr>
          <a:xfrm>
            <a:off x="722216" y="4901873"/>
            <a:ext cx="1043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 </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4" name="テキスト ボックス 13">
            <a:extLst>
              <a:ext uri="{FF2B5EF4-FFF2-40B4-BE49-F238E27FC236}">
                <a16:creationId xmlns:a16="http://schemas.microsoft.com/office/drawing/2014/main" id="{0FA47FBB-9312-A2DA-EAE8-851FA8B78F20}"/>
              </a:ext>
            </a:extLst>
          </p:cNvPr>
          <p:cNvSpPr txBox="1"/>
          <p:nvPr/>
        </p:nvSpPr>
        <p:spPr>
          <a:xfrm>
            <a:off x="656564" y="5318999"/>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9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1803192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79E8472-384C-36EE-3CED-8ECD35E5F0EF}"/>
              </a:ext>
            </a:extLst>
          </p:cNvPr>
          <p:cNvSpPr/>
          <p:nvPr/>
        </p:nvSpPr>
        <p:spPr>
          <a:xfrm>
            <a:off x="182836"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590360" y="1858853"/>
            <a:ext cx="8486174" cy="4484949"/>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で、燃えやすいカラダづくりを。</a:t>
            </a: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4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ウチワサボテン果実粉末が余分な水分に</a:t>
            </a: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働きかけ、理想的なスッキリラインを。</a:t>
            </a: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174140" y="766759"/>
            <a:ext cx="115650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TRME</a:t>
            </a: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スタート時や再スタート時に、</a:t>
            </a:r>
            <a:endPar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燃えやすいカラダづくりを効率よくバックアップ*</a:t>
            </a:r>
            <a:r>
              <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¹</a:t>
            </a: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a:t>
            </a:r>
            <a:endPar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672063" y="1709578"/>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78598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ウィニングスタート</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一人ひとりに合った製品の選択や、そのときの状態に合わせた製品の変更が可能であること。</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インドやスリランカで親しまれている</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種類のハーブ抽出物（モリンガ、カレーリーフ、ターメリック）のブレンドのこと。</a:t>
            </a:r>
          </a:p>
        </p:txBody>
      </p:sp>
      <p:grpSp>
        <p:nvGrpSpPr>
          <p:cNvPr id="19" name="グループ化 18">
            <a:extLst>
              <a:ext uri="{FF2B5EF4-FFF2-40B4-BE49-F238E27FC236}">
                <a16:creationId xmlns:a16="http://schemas.microsoft.com/office/drawing/2014/main" id="{D244E049-E742-8BA1-D154-D2C8D28D947F}"/>
              </a:ext>
            </a:extLst>
          </p:cNvPr>
          <p:cNvGrpSpPr/>
          <p:nvPr/>
        </p:nvGrpSpPr>
        <p:grpSpPr>
          <a:xfrm>
            <a:off x="4223792" y="3275518"/>
            <a:ext cx="6806473" cy="900100"/>
            <a:chOff x="3942254" y="5184688"/>
            <a:chExt cx="6806473" cy="900100"/>
          </a:xfrm>
        </p:grpSpPr>
        <p:sp>
          <p:nvSpPr>
            <p:cNvPr id="20" name="楕円 19">
              <a:extLst>
                <a:ext uri="{FF2B5EF4-FFF2-40B4-BE49-F238E27FC236}">
                  <a16:creationId xmlns:a16="http://schemas.microsoft.com/office/drawing/2014/main" id="{A650006B-0F84-8D90-970B-D66DD7BAB969}"/>
                </a:ext>
              </a:extLst>
            </p:cNvPr>
            <p:cNvSpPr/>
            <p:nvPr/>
          </p:nvSpPr>
          <p:spPr>
            <a:xfrm>
              <a:off x="3942254"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5FB7533B-0EBB-9EF7-014B-3136AA3B5645}"/>
                </a:ext>
              </a:extLst>
            </p:cNvPr>
            <p:cNvSpPr/>
            <p:nvPr/>
          </p:nvSpPr>
          <p:spPr>
            <a:xfrm>
              <a:off x="6281251"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A81880B5-BD26-50E6-EADE-D3E760578018}"/>
                </a:ext>
              </a:extLst>
            </p:cNvPr>
            <p:cNvSpPr/>
            <p:nvPr/>
          </p:nvSpPr>
          <p:spPr>
            <a:xfrm>
              <a:off x="8620248"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65D9989-3E64-F70C-FA00-0F99C479CEAA}"/>
                </a:ext>
              </a:extLst>
            </p:cNvPr>
            <p:cNvSpPr txBox="1"/>
            <p:nvPr/>
          </p:nvSpPr>
          <p:spPr>
            <a:xfrm>
              <a:off x="4368655" y="5434683"/>
              <a:ext cx="12756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モリンガ</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904108B4-025F-48DF-3474-EC93FD903F9D}"/>
                </a:ext>
              </a:extLst>
            </p:cNvPr>
            <p:cNvSpPr txBox="1"/>
            <p:nvPr/>
          </p:nvSpPr>
          <p:spPr>
            <a:xfrm>
              <a:off x="649713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カレーリーフ</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DFEFC102-8D43-5598-DCA6-020F1212DF73}"/>
                </a:ext>
              </a:extLst>
            </p:cNvPr>
            <p:cNvSpPr txBox="1"/>
            <p:nvPr/>
          </p:nvSpPr>
          <p:spPr>
            <a:xfrm>
              <a:off x="883230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ターメリック</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036D77C6-6CA3-DEB2-ED44-287ED8CD3D2F}"/>
              </a:ext>
            </a:extLst>
          </p:cNvPr>
          <p:cNvGrpSpPr/>
          <p:nvPr/>
        </p:nvGrpSpPr>
        <p:grpSpPr>
          <a:xfrm>
            <a:off x="6562788" y="5294538"/>
            <a:ext cx="2365141" cy="900100"/>
            <a:chOff x="3919958" y="5076765"/>
            <a:chExt cx="2200366" cy="900100"/>
          </a:xfrm>
        </p:grpSpPr>
        <p:sp>
          <p:nvSpPr>
            <p:cNvPr id="26" name="楕円 25">
              <a:extLst>
                <a:ext uri="{FF2B5EF4-FFF2-40B4-BE49-F238E27FC236}">
                  <a16:creationId xmlns:a16="http://schemas.microsoft.com/office/drawing/2014/main" id="{42CCC0BC-64E6-4861-2572-A977E1A8E234}"/>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2BBB4750-2846-59B7-A9AE-B5820D2EE5CD}"/>
                </a:ext>
              </a:extLst>
            </p:cNvPr>
            <p:cNvSpPr txBox="1"/>
            <p:nvPr/>
          </p:nvSpPr>
          <p:spPr>
            <a:xfrm>
              <a:off x="4049750" y="5326760"/>
              <a:ext cx="20705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ウチワサボテン</a:t>
              </a:r>
            </a:p>
          </p:txBody>
        </p:sp>
      </p:grpSp>
      <p:sp>
        <p:nvSpPr>
          <p:cNvPr id="15" name="フローチャート: 端子 14">
            <a:extLst>
              <a:ext uri="{FF2B5EF4-FFF2-40B4-BE49-F238E27FC236}">
                <a16:creationId xmlns:a16="http://schemas.microsoft.com/office/drawing/2014/main" id="{2BCC1E1D-75DC-43AB-94C8-1341D4BB967A}"/>
              </a:ext>
            </a:extLst>
          </p:cNvPr>
          <p:cNvSpPr/>
          <p:nvPr/>
        </p:nvSpPr>
        <p:spPr>
          <a:xfrm>
            <a:off x="590470" y="1932706"/>
            <a:ext cx="2179524" cy="709179"/>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6" name="図 15">
            <a:extLst>
              <a:ext uri="{FF2B5EF4-FFF2-40B4-BE49-F238E27FC236}">
                <a16:creationId xmlns:a16="http://schemas.microsoft.com/office/drawing/2014/main" id="{771B7A69-8E64-80B8-6D48-5ED2CF750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655" y="4861790"/>
            <a:ext cx="1495281" cy="1421799"/>
          </a:xfrm>
          <a:prstGeom prst="rect">
            <a:avLst/>
          </a:prstGeom>
        </p:spPr>
      </p:pic>
      <p:grpSp>
        <p:nvGrpSpPr>
          <p:cNvPr id="31" name="グループ化 30">
            <a:extLst>
              <a:ext uri="{FF2B5EF4-FFF2-40B4-BE49-F238E27FC236}">
                <a16:creationId xmlns:a16="http://schemas.microsoft.com/office/drawing/2014/main" id="{C7DE7518-3F3B-F65E-6467-8D3C262BF77A}"/>
              </a:ext>
            </a:extLst>
          </p:cNvPr>
          <p:cNvGrpSpPr/>
          <p:nvPr/>
        </p:nvGrpSpPr>
        <p:grpSpPr>
          <a:xfrm>
            <a:off x="1956865" y="5393936"/>
            <a:ext cx="1417697" cy="461665"/>
            <a:chOff x="1887305" y="5554171"/>
            <a:chExt cx="1417697" cy="461665"/>
          </a:xfrm>
        </p:grpSpPr>
        <p:sp>
          <p:nvSpPr>
            <p:cNvPr id="32" name="テキスト ボックス 31">
              <a:extLst>
                <a:ext uri="{FF2B5EF4-FFF2-40B4-BE49-F238E27FC236}">
                  <a16:creationId xmlns:a16="http://schemas.microsoft.com/office/drawing/2014/main" id="{3A0AAB65-3B26-059E-F8AF-281D9B0B2F8E}"/>
                </a:ext>
              </a:extLst>
            </p:cNvPr>
            <p:cNvSpPr txBox="1"/>
            <p:nvPr/>
          </p:nvSpPr>
          <p:spPr>
            <a:xfrm>
              <a:off x="1932284" y="5554171"/>
              <a:ext cx="13727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prstClr val="white"/>
                  </a:solidFill>
                  <a:latin typeface="Noto Sans JP" panose="020B0500000000000000" pitchFamily="34" charset="-128"/>
                  <a:ea typeface="Noto Sans JP" panose="020B0500000000000000" pitchFamily="34" charset="-128"/>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15</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3" name="四角形: 角を丸くする 32">
              <a:extLst>
                <a:ext uri="{FF2B5EF4-FFF2-40B4-BE49-F238E27FC236}">
                  <a16:creationId xmlns:a16="http://schemas.microsoft.com/office/drawing/2014/main" id="{77A7D07E-C19C-EA7C-E467-865CC9DC3211}"/>
                </a:ext>
              </a:extLst>
            </p:cNvPr>
            <p:cNvSpPr/>
            <p:nvPr/>
          </p:nvSpPr>
          <p:spPr>
            <a:xfrm>
              <a:off x="1887305" y="5560043"/>
              <a:ext cx="1169580"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2" name="テキスト ボックス 1">
            <a:extLst>
              <a:ext uri="{FF2B5EF4-FFF2-40B4-BE49-F238E27FC236}">
                <a16:creationId xmlns:a16="http://schemas.microsoft.com/office/drawing/2014/main" id="{C772C293-4458-CEF4-8CA7-0503C33864FD}"/>
              </a:ext>
            </a:extLst>
          </p:cNvPr>
          <p:cNvSpPr txBox="1"/>
          <p:nvPr/>
        </p:nvSpPr>
        <p:spPr>
          <a:xfrm>
            <a:off x="511558" y="4918179"/>
            <a:ext cx="10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 </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0" name="テキスト ボックス 9">
            <a:extLst>
              <a:ext uri="{FF2B5EF4-FFF2-40B4-BE49-F238E27FC236}">
                <a16:creationId xmlns:a16="http://schemas.microsoft.com/office/drawing/2014/main" id="{6280FB3D-E4F6-3424-B60C-C4D343C8B2C7}"/>
              </a:ext>
            </a:extLst>
          </p:cNvPr>
          <p:cNvSpPr txBox="1"/>
          <p:nvPr/>
        </p:nvSpPr>
        <p:spPr>
          <a:xfrm>
            <a:off x="460113" y="5341858"/>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highlight>
                <a:srgbClr val="00FF00"/>
              </a:highligh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9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pic>
        <p:nvPicPr>
          <p:cNvPr id="9" name="図 8">
            <a:extLst>
              <a:ext uri="{FF2B5EF4-FFF2-40B4-BE49-F238E27FC236}">
                <a16:creationId xmlns:a16="http://schemas.microsoft.com/office/drawing/2014/main" id="{8FC4FB5E-8A62-9ACD-1841-B867E9D614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9346" y="2564109"/>
            <a:ext cx="1725237" cy="523894"/>
          </a:xfrm>
          <a:prstGeom prst="rect">
            <a:avLst/>
          </a:prstGeom>
        </p:spPr>
      </p:pic>
      <p:pic>
        <p:nvPicPr>
          <p:cNvPr id="3" name="図 2" descr="白黒の写真にテキストが書いてあるボトル&#10;&#10;中程度の精度で自動的に生成された説明">
            <a:extLst>
              <a:ext uri="{FF2B5EF4-FFF2-40B4-BE49-F238E27FC236}">
                <a16:creationId xmlns:a16="http://schemas.microsoft.com/office/drawing/2014/main" id="{693E2B2E-C697-A52E-F980-7070D66541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3470" y="3153844"/>
            <a:ext cx="842433" cy="1968637"/>
          </a:xfrm>
          <a:prstGeom prst="rect">
            <a:avLst/>
          </a:prstGeom>
        </p:spPr>
      </p:pic>
    </p:spTree>
    <p:extLst>
      <p:ext uri="{BB962C8B-B14F-4D97-AF65-F5344CB8AC3E}">
        <p14:creationId xmlns:p14="http://schemas.microsoft.com/office/powerpoint/2010/main" val="3080442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78457" y="1086795"/>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3987" y="836712"/>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0774" y="3207266"/>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8803" y="4105784"/>
            <a:ext cx="1479786" cy="990704"/>
          </a:xfrm>
          <a:prstGeom prst="rect">
            <a:avLst/>
          </a:prstGeom>
        </p:spPr>
      </p:pic>
      <p:sp>
        <p:nvSpPr>
          <p:cNvPr id="25" name="テキスト ボックス 24">
            <a:extLst>
              <a:ext uri="{FF2B5EF4-FFF2-40B4-BE49-F238E27FC236}">
                <a16:creationId xmlns:a16="http://schemas.microsoft.com/office/drawing/2014/main" id="{5F135A08-01A6-211C-1916-A29557A39B4C}"/>
              </a:ext>
            </a:extLst>
          </p:cNvPr>
          <p:cNvSpPr txBox="1"/>
          <p:nvPr/>
        </p:nvSpPr>
        <p:spPr>
          <a:xfrm>
            <a:off x="1067107" y="4684734"/>
            <a:ext cx="25209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36132" y="3807482"/>
            <a:ext cx="2654350" cy="898680"/>
          </a:xfrm>
          <a:prstGeom prst="rect">
            <a:avLst/>
          </a:prstGeom>
        </p:spPr>
      </p:pic>
      <p:sp>
        <p:nvSpPr>
          <p:cNvPr id="9" name="テキスト ボックス 8">
            <a:extLst>
              <a:ext uri="{FF2B5EF4-FFF2-40B4-BE49-F238E27FC236}">
                <a16:creationId xmlns:a16="http://schemas.microsoft.com/office/drawing/2014/main" id="{4BEB9761-5B4A-1510-CA3F-30FB9A58FE9F}"/>
              </a:ext>
            </a:extLst>
          </p:cNvPr>
          <p:cNvSpPr txBox="1"/>
          <p:nvPr/>
        </p:nvSpPr>
        <p:spPr>
          <a:xfrm>
            <a:off x="564043" y="2642471"/>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pic>
        <p:nvPicPr>
          <p:cNvPr id="14" name="図 13">
            <a:extLst>
              <a:ext uri="{FF2B5EF4-FFF2-40B4-BE49-F238E27FC236}">
                <a16:creationId xmlns:a16="http://schemas.microsoft.com/office/drawing/2014/main" id="{B9F7C9DB-2FF7-6A2E-F909-5004AD1A0019}"/>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10757" y="1690437"/>
            <a:ext cx="2657659" cy="939320"/>
          </a:xfrm>
          <a:prstGeom prst="rect">
            <a:avLst/>
          </a:prstGeom>
        </p:spPr>
      </p:pic>
      <p:sp>
        <p:nvSpPr>
          <p:cNvPr id="15" name="フローチャート: 端子 14">
            <a:extLst>
              <a:ext uri="{FF2B5EF4-FFF2-40B4-BE49-F238E27FC236}">
                <a16:creationId xmlns:a16="http://schemas.microsoft.com/office/drawing/2014/main" id="{08A85E2D-D902-5208-4E12-86EFBEB1CE3E}"/>
              </a:ext>
            </a:extLst>
          </p:cNvPr>
          <p:cNvSpPr/>
          <p:nvPr/>
        </p:nvSpPr>
        <p:spPr>
          <a:xfrm>
            <a:off x="3380248" y="5517232"/>
            <a:ext cx="2938756" cy="822213"/>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1DDEBC19-177B-D6AD-FCB8-84D4A7F1DF98}"/>
              </a:ext>
            </a:extLst>
          </p:cNvPr>
          <p:cNvSpPr txBox="1"/>
          <p:nvPr/>
        </p:nvSpPr>
        <p:spPr>
          <a:xfrm>
            <a:off x="6426798" y="5874551"/>
            <a:ext cx="3220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グルコエッジ</a:t>
            </a:r>
          </a:p>
        </p:txBody>
      </p:sp>
      <p:pic>
        <p:nvPicPr>
          <p:cNvPr id="20" name="図 19" descr="白黒の写真にテキストが書いてあるボトル&#10;&#10;中程度の精度で自動的に生成された説明">
            <a:extLst>
              <a:ext uri="{FF2B5EF4-FFF2-40B4-BE49-F238E27FC236}">
                <a16:creationId xmlns:a16="http://schemas.microsoft.com/office/drawing/2014/main" id="{EE0298BB-3C74-F7BB-C1F7-88F099A60BB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56669" y="1400092"/>
            <a:ext cx="651010" cy="1396261"/>
          </a:xfrm>
          <a:prstGeom prst="rect">
            <a:avLst/>
          </a:prstGeom>
        </p:spPr>
      </p:pic>
      <p:pic>
        <p:nvPicPr>
          <p:cNvPr id="21" name="図 20" descr="白黒の写真にテキストが書いてあるボトル&#10;&#10;中程度の精度で自動的に生成された説明">
            <a:extLst>
              <a:ext uri="{FF2B5EF4-FFF2-40B4-BE49-F238E27FC236}">
                <a16:creationId xmlns:a16="http://schemas.microsoft.com/office/drawing/2014/main" id="{E6445553-75B2-CECF-CC3F-9F5EF6F700B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13972" y="2983229"/>
            <a:ext cx="597498" cy="1396261"/>
          </a:xfrm>
          <a:prstGeom prst="rect">
            <a:avLst/>
          </a:prstGeom>
        </p:spPr>
      </p:pic>
      <p:pic>
        <p:nvPicPr>
          <p:cNvPr id="23" name="図 22">
            <a:extLst>
              <a:ext uri="{FF2B5EF4-FFF2-40B4-BE49-F238E27FC236}">
                <a16:creationId xmlns:a16="http://schemas.microsoft.com/office/drawing/2014/main" id="{35B0E919-1C5A-24E9-1CB8-74A79EEE36AB}"/>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28" name="テキスト ボックス 27">
            <a:extLst>
              <a:ext uri="{FF2B5EF4-FFF2-40B4-BE49-F238E27FC236}">
                <a16:creationId xmlns:a16="http://schemas.microsoft.com/office/drawing/2014/main" id="{89291015-290C-42CA-B533-B2160D2C8C0E}"/>
              </a:ext>
            </a:extLst>
          </p:cNvPr>
          <p:cNvSpPr txBox="1"/>
          <p:nvPr/>
        </p:nvSpPr>
        <p:spPr>
          <a:xfrm>
            <a:off x="8288781" y="2479096"/>
            <a:ext cx="33391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29" name="テキスト ボックス 28">
            <a:extLst>
              <a:ext uri="{FF2B5EF4-FFF2-40B4-BE49-F238E27FC236}">
                <a16:creationId xmlns:a16="http://schemas.microsoft.com/office/drawing/2014/main" id="{35CE1DFA-CCB7-056F-B17B-6B05AB8F8C9B}"/>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30" name="図 29">
            <a:extLst>
              <a:ext uri="{FF2B5EF4-FFF2-40B4-BE49-F238E27FC236}">
                <a16:creationId xmlns:a16="http://schemas.microsoft.com/office/drawing/2014/main" id="{4535FF55-ADC8-6F82-B889-DB9E993BA4DB}"/>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31" name="図 30">
            <a:extLst>
              <a:ext uri="{FF2B5EF4-FFF2-40B4-BE49-F238E27FC236}">
                <a16:creationId xmlns:a16="http://schemas.microsoft.com/office/drawing/2014/main" id="{ACE9782C-0B60-A5C1-CFA7-B48C9BBB7E6E}"/>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Tree>
    <p:extLst>
      <p:ext uri="{BB962C8B-B14F-4D97-AF65-F5344CB8AC3E}">
        <p14:creationId xmlns:p14="http://schemas.microsoft.com/office/powerpoint/2010/main" val="302683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結び目, ロープ が含まれている画像&#10;&#10;自動的に生成された説明">
            <a:extLst>
              <a:ext uri="{FF2B5EF4-FFF2-40B4-BE49-F238E27FC236}">
                <a16:creationId xmlns:a16="http://schemas.microsoft.com/office/drawing/2014/main" id="{71082303-7781-E34B-1FE0-EDD697DC68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03786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EE79-AEDB-6B3D-C4C5-151D6661F9A6}"/>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7997041F-7022-9F11-2028-E322301DE582}"/>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5E1B63D6-4997-D2D1-6D17-B440635A9637}"/>
              </a:ext>
            </a:extLst>
          </p:cNvPr>
          <p:cNvSpPr txBox="1"/>
          <p:nvPr/>
        </p:nvSpPr>
        <p:spPr>
          <a:xfrm>
            <a:off x="4233006" y="3386206"/>
            <a:ext cx="795899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糖質の多いご飯や</a:t>
            </a:r>
            <a:r>
              <a:rPr kumimoji="1" lang="ja-JP" altLang="en-US" sz="3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パン、</a:t>
            </a: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麺類などの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主食をおいしく楽しめるように。</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7CD8C2F7-7B4B-D2F1-DD91-1D2D42B25AC3}"/>
              </a:ext>
            </a:extLst>
          </p:cNvPr>
          <p:cNvSpPr txBox="1"/>
          <p:nvPr/>
        </p:nvSpPr>
        <p:spPr>
          <a:xfrm>
            <a:off x="653165" y="2001435"/>
            <a:ext cx="1135698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グルコエッジ</a:t>
            </a:r>
          </a:p>
        </p:txBody>
      </p:sp>
      <p:pic>
        <p:nvPicPr>
          <p:cNvPr id="4" name="図 3" descr="文字の書かれた紙&#10;&#10;自動的に生成された説明">
            <a:extLst>
              <a:ext uri="{FF2B5EF4-FFF2-40B4-BE49-F238E27FC236}">
                <a16:creationId xmlns:a16="http://schemas.microsoft.com/office/drawing/2014/main" id="{1EB47F18-BE8A-964E-B332-7B37E6C00D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859" y="3384379"/>
            <a:ext cx="3704521" cy="2480146"/>
          </a:xfrm>
          <a:prstGeom prst="rect">
            <a:avLst/>
          </a:prstGeom>
        </p:spPr>
      </p:pic>
      <p:sp>
        <p:nvSpPr>
          <p:cNvPr id="2" name="フローチャート: 端子 1">
            <a:extLst>
              <a:ext uri="{FF2B5EF4-FFF2-40B4-BE49-F238E27FC236}">
                <a16:creationId xmlns:a16="http://schemas.microsoft.com/office/drawing/2014/main" id="{DFAD257F-268A-9D85-EB6E-CB66821728C1}"/>
              </a:ext>
            </a:extLst>
          </p:cNvPr>
          <p:cNvSpPr/>
          <p:nvPr/>
        </p:nvSpPr>
        <p:spPr>
          <a:xfrm>
            <a:off x="834448" y="609542"/>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13" name="吹き出し: 四角形 12">
            <a:extLst>
              <a:ext uri="{FF2B5EF4-FFF2-40B4-BE49-F238E27FC236}">
                <a16:creationId xmlns:a16="http://schemas.microsoft.com/office/drawing/2014/main" id="{4C939288-E16C-968B-1CC7-72FB89BA39CC}"/>
              </a:ext>
            </a:extLst>
          </p:cNvPr>
          <p:cNvSpPr/>
          <p:nvPr/>
        </p:nvSpPr>
        <p:spPr>
          <a:xfrm>
            <a:off x="4515060" y="762323"/>
            <a:ext cx="3694228" cy="801412"/>
          </a:xfrm>
          <a:custGeom>
            <a:avLst/>
            <a:gdLst>
              <a:gd name="connsiteX0" fmla="*/ 0 w 3375172"/>
              <a:gd name="connsiteY0" fmla="*/ 0 h 801412"/>
              <a:gd name="connsiteX1" fmla="*/ 562529 w 3375172"/>
              <a:gd name="connsiteY1" fmla="*/ 0 h 801412"/>
              <a:gd name="connsiteX2" fmla="*/ 562529 w 3375172"/>
              <a:gd name="connsiteY2" fmla="*/ 0 h 801412"/>
              <a:gd name="connsiteX3" fmla="*/ 1406322 w 3375172"/>
              <a:gd name="connsiteY3" fmla="*/ 0 h 801412"/>
              <a:gd name="connsiteX4" fmla="*/ 3375172 w 3375172"/>
              <a:gd name="connsiteY4" fmla="*/ 0 h 801412"/>
              <a:gd name="connsiteX5" fmla="*/ 3375172 w 3375172"/>
              <a:gd name="connsiteY5" fmla="*/ 467490 h 801412"/>
              <a:gd name="connsiteX6" fmla="*/ 3375172 w 3375172"/>
              <a:gd name="connsiteY6" fmla="*/ 467490 h 801412"/>
              <a:gd name="connsiteX7" fmla="*/ 3375172 w 3375172"/>
              <a:gd name="connsiteY7" fmla="*/ 667843 h 801412"/>
              <a:gd name="connsiteX8" fmla="*/ 3375172 w 3375172"/>
              <a:gd name="connsiteY8" fmla="*/ 801412 h 801412"/>
              <a:gd name="connsiteX9" fmla="*/ 1406322 w 3375172"/>
              <a:gd name="connsiteY9" fmla="*/ 801412 h 801412"/>
              <a:gd name="connsiteX10" fmla="*/ 562529 w 3375172"/>
              <a:gd name="connsiteY10" fmla="*/ 801412 h 801412"/>
              <a:gd name="connsiteX11" fmla="*/ 562529 w 3375172"/>
              <a:gd name="connsiteY11" fmla="*/ 801412 h 801412"/>
              <a:gd name="connsiteX12" fmla="*/ 0 w 3375172"/>
              <a:gd name="connsiteY12" fmla="*/ 801412 h 801412"/>
              <a:gd name="connsiteX13" fmla="*/ 0 w 3375172"/>
              <a:gd name="connsiteY13" fmla="*/ 667843 h 801412"/>
              <a:gd name="connsiteX14" fmla="*/ -271431 w 3375172"/>
              <a:gd name="connsiteY14" fmla="*/ 619756 h 801412"/>
              <a:gd name="connsiteX15" fmla="*/ 0 w 3375172"/>
              <a:gd name="connsiteY15" fmla="*/ 467490 h 801412"/>
              <a:gd name="connsiteX16" fmla="*/ 0 w 3375172"/>
              <a:gd name="connsiteY16" fmla="*/ 0 h 801412"/>
              <a:gd name="connsiteX0" fmla="*/ 271431 w 3646603"/>
              <a:gd name="connsiteY0" fmla="*/ 0 h 801412"/>
              <a:gd name="connsiteX1" fmla="*/ 833960 w 3646603"/>
              <a:gd name="connsiteY1" fmla="*/ 0 h 801412"/>
              <a:gd name="connsiteX2" fmla="*/ 833960 w 3646603"/>
              <a:gd name="connsiteY2" fmla="*/ 0 h 801412"/>
              <a:gd name="connsiteX3" fmla="*/ 1677753 w 3646603"/>
              <a:gd name="connsiteY3" fmla="*/ 0 h 801412"/>
              <a:gd name="connsiteX4" fmla="*/ 3646603 w 3646603"/>
              <a:gd name="connsiteY4" fmla="*/ 0 h 801412"/>
              <a:gd name="connsiteX5" fmla="*/ 3646603 w 3646603"/>
              <a:gd name="connsiteY5" fmla="*/ 467490 h 801412"/>
              <a:gd name="connsiteX6" fmla="*/ 3646603 w 3646603"/>
              <a:gd name="connsiteY6" fmla="*/ 467490 h 801412"/>
              <a:gd name="connsiteX7" fmla="*/ 3646603 w 3646603"/>
              <a:gd name="connsiteY7" fmla="*/ 667843 h 801412"/>
              <a:gd name="connsiteX8" fmla="*/ 3646603 w 3646603"/>
              <a:gd name="connsiteY8" fmla="*/ 801412 h 801412"/>
              <a:gd name="connsiteX9" fmla="*/ 1677753 w 3646603"/>
              <a:gd name="connsiteY9" fmla="*/ 801412 h 801412"/>
              <a:gd name="connsiteX10" fmla="*/ 833960 w 3646603"/>
              <a:gd name="connsiteY10" fmla="*/ 801412 h 801412"/>
              <a:gd name="connsiteX11" fmla="*/ 833960 w 3646603"/>
              <a:gd name="connsiteY11" fmla="*/ 801412 h 801412"/>
              <a:gd name="connsiteX12" fmla="*/ 271431 w 3646603"/>
              <a:gd name="connsiteY12" fmla="*/ 801412 h 801412"/>
              <a:gd name="connsiteX13" fmla="*/ 271431 w 3646603"/>
              <a:gd name="connsiteY13" fmla="*/ 667843 h 801412"/>
              <a:gd name="connsiteX14" fmla="*/ 0 w 3646603"/>
              <a:gd name="connsiteY14" fmla="*/ 619756 h 801412"/>
              <a:gd name="connsiteX15" fmla="*/ 284131 w 3646603"/>
              <a:gd name="connsiteY15" fmla="*/ 267465 h 801412"/>
              <a:gd name="connsiteX16" fmla="*/ 271431 w 3646603"/>
              <a:gd name="connsiteY16" fmla="*/ 0 h 801412"/>
              <a:gd name="connsiteX0" fmla="*/ 271431 w 3646603"/>
              <a:gd name="connsiteY0" fmla="*/ 0 h 801412"/>
              <a:gd name="connsiteX1" fmla="*/ 833960 w 3646603"/>
              <a:gd name="connsiteY1" fmla="*/ 0 h 801412"/>
              <a:gd name="connsiteX2" fmla="*/ 833960 w 3646603"/>
              <a:gd name="connsiteY2" fmla="*/ 0 h 801412"/>
              <a:gd name="connsiteX3" fmla="*/ 1677753 w 3646603"/>
              <a:gd name="connsiteY3" fmla="*/ 0 h 801412"/>
              <a:gd name="connsiteX4" fmla="*/ 3646603 w 3646603"/>
              <a:gd name="connsiteY4" fmla="*/ 0 h 801412"/>
              <a:gd name="connsiteX5" fmla="*/ 3646603 w 3646603"/>
              <a:gd name="connsiteY5" fmla="*/ 467490 h 801412"/>
              <a:gd name="connsiteX6" fmla="*/ 3646603 w 3646603"/>
              <a:gd name="connsiteY6" fmla="*/ 467490 h 801412"/>
              <a:gd name="connsiteX7" fmla="*/ 3646603 w 3646603"/>
              <a:gd name="connsiteY7" fmla="*/ 667843 h 801412"/>
              <a:gd name="connsiteX8" fmla="*/ 3646603 w 3646603"/>
              <a:gd name="connsiteY8" fmla="*/ 801412 h 801412"/>
              <a:gd name="connsiteX9" fmla="*/ 1677753 w 3646603"/>
              <a:gd name="connsiteY9" fmla="*/ 801412 h 801412"/>
              <a:gd name="connsiteX10" fmla="*/ 833960 w 3646603"/>
              <a:gd name="connsiteY10" fmla="*/ 801412 h 801412"/>
              <a:gd name="connsiteX11" fmla="*/ 833960 w 3646603"/>
              <a:gd name="connsiteY11" fmla="*/ 801412 h 801412"/>
              <a:gd name="connsiteX12" fmla="*/ 271431 w 3646603"/>
              <a:gd name="connsiteY12" fmla="*/ 801412 h 801412"/>
              <a:gd name="connsiteX13" fmla="*/ 277781 w 3646603"/>
              <a:gd name="connsiteY13" fmla="*/ 436068 h 801412"/>
              <a:gd name="connsiteX14" fmla="*/ 0 w 3646603"/>
              <a:gd name="connsiteY14" fmla="*/ 619756 h 801412"/>
              <a:gd name="connsiteX15" fmla="*/ 284131 w 3646603"/>
              <a:gd name="connsiteY15" fmla="*/ 267465 h 801412"/>
              <a:gd name="connsiteX16" fmla="*/ 271431 w 3646603"/>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25406 w 3694228"/>
              <a:gd name="connsiteY13" fmla="*/ 436068 h 801412"/>
              <a:gd name="connsiteX14" fmla="*/ 0 w 3694228"/>
              <a:gd name="connsiteY14" fmla="*/ 397506 h 801412"/>
              <a:gd name="connsiteX15" fmla="*/ 331756 w 3694228"/>
              <a:gd name="connsiteY15" fmla="*/ 267465 h 801412"/>
              <a:gd name="connsiteX16" fmla="*/ 319056 w 3694228"/>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25406 w 3694228"/>
              <a:gd name="connsiteY13" fmla="*/ 436068 h 801412"/>
              <a:gd name="connsiteX14" fmla="*/ 0 w 3694228"/>
              <a:gd name="connsiteY14" fmla="*/ 397506 h 801412"/>
              <a:gd name="connsiteX15" fmla="*/ 315881 w 3694228"/>
              <a:gd name="connsiteY15" fmla="*/ 276990 h 801412"/>
              <a:gd name="connsiteX16" fmla="*/ 319056 w 3694228"/>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15881 w 3694228"/>
              <a:gd name="connsiteY13" fmla="*/ 448768 h 801412"/>
              <a:gd name="connsiteX14" fmla="*/ 0 w 3694228"/>
              <a:gd name="connsiteY14" fmla="*/ 397506 h 801412"/>
              <a:gd name="connsiteX15" fmla="*/ 315881 w 3694228"/>
              <a:gd name="connsiteY15" fmla="*/ 276990 h 801412"/>
              <a:gd name="connsiteX16" fmla="*/ 319056 w 3694228"/>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4228" h="801412">
                <a:moveTo>
                  <a:pt x="319056" y="0"/>
                </a:moveTo>
                <a:lnTo>
                  <a:pt x="881585" y="0"/>
                </a:lnTo>
                <a:lnTo>
                  <a:pt x="881585" y="0"/>
                </a:lnTo>
                <a:lnTo>
                  <a:pt x="1725378" y="0"/>
                </a:lnTo>
                <a:lnTo>
                  <a:pt x="3694228" y="0"/>
                </a:lnTo>
                <a:lnTo>
                  <a:pt x="3694228" y="467490"/>
                </a:lnTo>
                <a:lnTo>
                  <a:pt x="3694228" y="467490"/>
                </a:lnTo>
                <a:lnTo>
                  <a:pt x="3694228" y="667843"/>
                </a:lnTo>
                <a:lnTo>
                  <a:pt x="3694228" y="801412"/>
                </a:lnTo>
                <a:lnTo>
                  <a:pt x="1725378" y="801412"/>
                </a:lnTo>
                <a:lnTo>
                  <a:pt x="881585" y="801412"/>
                </a:lnTo>
                <a:lnTo>
                  <a:pt x="881585" y="801412"/>
                </a:lnTo>
                <a:lnTo>
                  <a:pt x="319056" y="801412"/>
                </a:lnTo>
                <a:cubicBezTo>
                  <a:pt x="317998" y="683864"/>
                  <a:pt x="316939" y="566316"/>
                  <a:pt x="315881" y="448768"/>
                </a:cubicBezTo>
                <a:lnTo>
                  <a:pt x="0" y="397506"/>
                </a:lnTo>
                <a:lnTo>
                  <a:pt x="315881" y="276990"/>
                </a:lnTo>
                <a:cubicBezTo>
                  <a:pt x="316939" y="184660"/>
                  <a:pt x="317998" y="92330"/>
                  <a:pt x="319056" y="0"/>
                </a:cubicBez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917C2E5-E0BD-66D3-1FA5-0CAC0C658A64}"/>
              </a:ext>
            </a:extLst>
          </p:cNvPr>
          <p:cNvSpPr txBox="1"/>
          <p:nvPr/>
        </p:nvSpPr>
        <p:spPr>
          <a:xfrm>
            <a:off x="5159164" y="905423"/>
            <a:ext cx="31992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主食が大好き</a:t>
            </a:r>
          </a:p>
        </p:txBody>
      </p:sp>
      <p:pic>
        <p:nvPicPr>
          <p:cNvPr id="3" name="Picture 2">
            <a:extLst>
              <a:ext uri="{FF2B5EF4-FFF2-40B4-BE49-F238E27FC236}">
                <a16:creationId xmlns:a16="http://schemas.microsoft.com/office/drawing/2014/main" id="{1E28BB74-A3F8-232A-4259-0050A38357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4317714" y="4615702"/>
            <a:ext cx="1032806" cy="118956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96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59167C-FB7D-A3F6-8908-CA0A6305AA09}"/>
              </a:ext>
            </a:extLst>
          </p:cNvPr>
          <p:cNvSpPr/>
          <p:nvPr/>
        </p:nvSpPr>
        <p:spPr>
          <a:xfrm>
            <a:off x="3448411" y="1906114"/>
            <a:ext cx="8286389" cy="4475214"/>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ダブルサポート ブレンド*が糖質にアプローチ。</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ダブルサポート ブレンド*</a:t>
            </a:r>
            <a:endParaRPr kumimoji="1" lang="en-US" altLang="ja-JP" sz="2000" b="0" i="0" u="sng"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「糖質」に着目。桑の葉抽出物</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・グァーガム</a:t>
            </a:r>
            <a:r>
              <a:rPr kumimoji="1" lang="ja-JP" altLang="en-US"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のブレンドが、</a:t>
            </a:r>
            <a:endParaRPr kumimoji="1" lang="en-US" altLang="ja-JP"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ゆっくりとやさしく包み込み、穏やかに。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② 食事の前でもクセがなく飲みやすい</a:t>
            </a:r>
            <a:r>
              <a:rPr lang="ja-JP" altLang="ja-JP" sz="1800" dirty="0">
                <a:effectLst/>
                <a:ea typeface="游ゴシック" panose="020B0400000000000000" pitchFamily="50" charset="-128"/>
                <a:cs typeface="ＭＳ Ｐゴシック" panose="020B0600070205080204" pitchFamily="50" charset="-128"/>
              </a:rPr>
              <a:t>。</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lvl="1">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桑の葉茶のような味わい。</a:t>
            </a:r>
          </a:p>
          <a:p>
            <a:pPr marR="0" lvl="0" algn="l" defTabSz="914400" rtl="0" eaLnBrk="1" fontAlgn="auto" latinLnBrk="0" hangingPunct="1">
              <a:lnSpc>
                <a:spcPct val="100000"/>
              </a:lnSpc>
              <a:spcBef>
                <a:spcPts val="0"/>
              </a:spcBef>
              <a:spcAft>
                <a:spcPts val="0"/>
              </a:spcAft>
              <a:buClrTx/>
              <a:buSzTx/>
              <a:tabLst/>
              <a:defRPr/>
            </a:pPr>
            <a:endParaRPr lang="en-US" altLang="ja-JP" sz="1200" dirty="0">
              <a:solidFill>
                <a:prstClr val="black"/>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Noto Sans JP Light" panose="020B0300000000000000" pitchFamily="34" charset="-128"/>
                <a:ea typeface="Noto Sans JP Light" panose="020B0300000000000000" pitchFamily="34" charset="-128"/>
              </a:rPr>
              <a:t>③ </a:t>
            </a: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スティックタイプで、水に溶けやすい。</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14" name="正方形/長方形 13">
            <a:extLst>
              <a:ext uri="{FF2B5EF4-FFF2-40B4-BE49-F238E27FC236}">
                <a16:creationId xmlns:a16="http://schemas.microsoft.com/office/drawing/2014/main" id="{ECDD258D-1E03-1C70-C09C-8C58CF969FDD}"/>
              </a:ext>
            </a:extLst>
          </p:cNvPr>
          <p:cNvSpPr/>
          <p:nvPr/>
        </p:nvSpPr>
        <p:spPr>
          <a:xfrm>
            <a:off x="160439" y="1890410"/>
            <a:ext cx="3146713"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6820" y="1091946"/>
            <a:ext cx="1230900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糖質の多いご飯やパン、麺類などの主食をおいしく楽しめるように。</a:t>
            </a:r>
            <a:endParaRPr kumimoji="1" lang="en-US" altLang="ja-JP" sz="27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436578" y="1615241"/>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7" y="31557"/>
            <a:ext cx="5040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グルコエッジ</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525344"/>
            <a:ext cx="120182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桑の葉抽出物、グァーガム</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pic>
        <p:nvPicPr>
          <p:cNvPr id="2" name="図 1" descr="文字の書かれた紙&#10;&#10;自動的に生成された説明">
            <a:extLst>
              <a:ext uri="{FF2B5EF4-FFF2-40B4-BE49-F238E27FC236}">
                <a16:creationId xmlns:a16="http://schemas.microsoft.com/office/drawing/2014/main" id="{CE643953-7A9A-11A0-EDA5-BC064CEEB5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931" y="2946546"/>
            <a:ext cx="2349283" cy="1572825"/>
          </a:xfrm>
          <a:prstGeom prst="rect">
            <a:avLst/>
          </a:prstGeom>
        </p:spPr>
      </p:pic>
      <p:sp>
        <p:nvSpPr>
          <p:cNvPr id="16" name="楕円 15">
            <a:extLst>
              <a:ext uri="{FF2B5EF4-FFF2-40B4-BE49-F238E27FC236}">
                <a16:creationId xmlns:a16="http://schemas.microsoft.com/office/drawing/2014/main" id="{BE8392A0-5911-FF25-93BD-F21998360409}"/>
              </a:ext>
            </a:extLst>
          </p:cNvPr>
          <p:cNvSpPr/>
          <p:nvPr/>
        </p:nvSpPr>
        <p:spPr>
          <a:xfrm>
            <a:off x="5488884" y="2713796"/>
            <a:ext cx="2128479" cy="633012"/>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E17EDD-E0A6-C582-D58F-C9BDFBD0031B}"/>
              </a:ext>
            </a:extLst>
          </p:cNvPr>
          <p:cNvSpPr txBox="1"/>
          <p:nvPr/>
        </p:nvSpPr>
        <p:spPr>
          <a:xfrm>
            <a:off x="6063555" y="2830247"/>
            <a:ext cx="20705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桑の葉</a:t>
            </a:r>
          </a:p>
        </p:txBody>
      </p:sp>
      <p:sp>
        <p:nvSpPr>
          <p:cNvPr id="19" name="楕円 18">
            <a:extLst>
              <a:ext uri="{FF2B5EF4-FFF2-40B4-BE49-F238E27FC236}">
                <a16:creationId xmlns:a16="http://schemas.microsoft.com/office/drawing/2014/main" id="{2B986127-2B90-469F-ABB9-DE4025347CE0}"/>
              </a:ext>
            </a:extLst>
          </p:cNvPr>
          <p:cNvSpPr/>
          <p:nvPr/>
        </p:nvSpPr>
        <p:spPr>
          <a:xfrm>
            <a:off x="7829253" y="2725412"/>
            <a:ext cx="2128479" cy="633012"/>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58E419C-13A2-D525-618F-AA2241C47528}"/>
              </a:ext>
            </a:extLst>
          </p:cNvPr>
          <p:cNvSpPr txBox="1"/>
          <p:nvPr/>
        </p:nvSpPr>
        <p:spPr>
          <a:xfrm>
            <a:off x="8184232" y="2841354"/>
            <a:ext cx="1686110" cy="2813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グァーガム</a:t>
            </a:r>
          </a:p>
        </p:txBody>
      </p:sp>
      <p:sp>
        <p:nvSpPr>
          <p:cNvPr id="3" name="フローチャート: 端子 2">
            <a:extLst>
              <a:ext uri="{FF2B5EF4-FFF2-40B4-BE49-F238E27FC236}">
                <a16:creationId xmlns:a16="http://schemas.microsoft.com/office/drawing/2014/main" id="{CA7FD578-B246-4AE9-420E-4021A256CB6E}"/>
              </a:ext>
            </a:extLst>
          </p:cNvPr>
          <p:cNvSpPr/>
          <p:nvPr/>
        </p:nvSpPr>
        <p:spPr>
          <a:xfrm>
            <a:off x="787682" y="2090362"/>
            <a:ext cx="2033486" cy="717242"/>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20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endParaRPr>
          </a:p>
        </p:txBody>
      </p:sp>
      <p:pic>
        <p:nvPicPr>
          <p:cNvPr id="36" name="図 35">
            <a:extLst>
              <a:ext uri="{FF2B5EF4-FFF2-40B4-BE49-F238E27FC236}">
                <a16:creationId xmlns:a16="http://schemas.microsoft.com/office/drawing/2014/main" id="{E8D08045-A60C-1D8F-4450-F8737F977763}"/>
              </a:ext>
            </a:extLst>
          </p:cNvPr>
          <p:cNvPicPr>
            <a:picLocks noChangeAspect="1"/>
          </p:cNvPicPr>
          <p:nvPr/>
        </p:nvPicPr>
        <p:blipFill>
          <a:blip r:embed="rId4">
            <a:clrChange>
              <a:clrFrom>
                <a:srgbClr val="4EBAB8"/>
              </a:clrFrom>
              <a:clrTo>
                <a:srgbClr val="4EBAB8">
                  <a:alpha val="0"/>
                </a:srgbClr>
              </a:clrTo>
            </a:clrChange>
          </a:blip>
          <a:stretch>
            <a:fillRect/>
          </a:stretch>
        </p:blipFill>
        <p:spPr>
          <a:xfrm>
            <a:off x="311113" y="4614250"/>
            <a:ext cx="1728172" cy="1672198"/>
          </a:xfrm>
          <a:prstGeom prst="rect">
            <a:avLst/>
          </a:prstGeom>
        </p:spPr>
      </p:pic>
      <p:sp>
        <p:nvSpPr>
          <p:cNvPr id="21" name="テキスト ボックス 20">
            <a:extLst>
              <a:ext uri="{FF2B5EF4-FFF2-40B4-BE49-F238E27FC236}">
                <a16:creationId xmlns:a16="http://schemas.microsoft.com/office/drawing/2014/main" id="{A062A49C-F576-4B47-02EE-81BA13DD84C7}"/>
              </a:ext>
            </a:extLst>
          </p:cNvPr>
          <p:cNvSpPr txBox="1"/>
          <p:nvPr/>
        </p:nvSpPr>
        <p:spPr>
          <a:xfrm>
            <a:off x="528713" y="5080117"/>
            <a:ext cx="264585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a:t>
            </a:r>
            <a:endParaRPr kumimoji="1" lang="en-US" altLang="ja-JP"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7" name="テキスト ボックス 36">
            <a:extLst>
              <a:ext uri="{FF2B5EF4-FFF2-40B4-BE49-F238E27FC236}">
                <a16:creationId xmlns:a16="http://schemas.microsoft.com/office/drawing/2014/main" id="{5A90A4CB-42A4-DC25-BEDB-05CA213AD08D}"/>
              </a:ext>
            </a:extLst>
          </p:cNvPr>
          <p:cNvSpPr txBox="1"/>
          <p:nvPr/>
        </p:nvSpPr>
        <p:spPr>
          <a:xfrm>
            <a:off x="823495" y="5590949"/>
            <a:ext cx="895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180</a:t>
            </a:r>
            <a:r>
              <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a:t>
            </a: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230</a:t>
            </a:r>
            <a:r>
              <a:rPr kumimoji="1" lang="en-US" altLang="ja-JP" sz="11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grpSp>
        <p:nvGrpSpPr>
          <p:cNvPr id="38" name="グループ化 37">
            <a:extLst>
              <a:ext uri="{FF2B5EF4-FFF2-40B4-BE49-F238E27FC236}">
                <a16:creationId xmlns:a16="http://schemas.microsoft.com/office/drawing/2014/main" id="{00AFA2BC-3A3C-592C-B61D-BF4BE5179252}"/>
              </a:ext>
            </a:extLst>
          </p:cNvPr>
          <p:cNvGrpSpPr/>
          <p:nvPr/>
        </p:nvGrpSpPr>
        <p:grpSpPr>
          <a:xfrm>
            <a:off x="2021981" y="5292519"/>
            <a:ext cx="1223372" cy="461665"/>
            <a:chOff x="1946929" y="5561985"/>
            <a:chExt cx="1137999" cy="461665"/>
          </a:xfrm>
        </p:grpSpPr>
        <p:sp>
          <p:nvSpPr>
            <p:cNvPr id="39" name="テキスト ボックス 38">
              <a:extLst>
                <a:ext uri="{FF2B5EF4-FFF2-40B4-BE49-F238E27FC236}">
                  <a16:creationId xmlns:a16="http://schemas.microsoft.com/office/drawing/2014/main" id="{482BDD7F-50D3-1B0C-4DF8-2D98B7FF48F3}"/>
                </a:ext>
              </a:extLst>
            </p:cNvPr>
            <p:cNvSpPr txBox="1"/>
            <p:nvPr/>
          </p:nvSpPr>
          <p:spPr>
            <a:xfrm>
              <a:off x="1963025" y="5561985"/>
              <a:ext cx="1121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40" name="四角形: 角を丸くする 39">
              <a:extLst>
                <a:ext uri="{FF2B5EF4-FFF2-40B4-BE49-F238E27FC236}">
                  <a16:creationId xmlns:a16="http://schemas.microsoft.com/office/drawing/2014/main" id="{EE8DE0E3-571D-9146-C56C-CF5616E73711}"/>
                </a:ext>
              </a:extLst>
            </p:cNvPr>
            <p:cNvSpPr/>
            <p:nvPr/>
          </p:nvSpPr>
          <p:spPr>
            <a:xfrm>
              <a:off x="1946929" y="5561985"/>
              <a:ext cx="1121903"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9" name="テキスト ボックス 8">
            <a:extLst>
              <a:ext uri="{FF2B5EF4-FFF2-40B4-BE49-F238E27FC236}">
                <a16:creationId xmlns:a16="http://schemas.microsoft.com/office/drawing/2014/main" id="{045425FE-AFDD-EA12-6DCA-3C8EB965CEA2}"/>
              </a:ext>
            </a:extLst>
          </p:cNvPr>
          <p:cNvSpPr txBox="1"/>
          <p:nvPr/>
        </p:nvSpPr>
        <p:spPr>
          <a:xfrm>
            <a:off x="675431" y="4851297"/>
            <a:ext cx="10433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4172000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78457" y="1019635"/>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3626" y="764704"/>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0413" y="3135258"/>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58442" y="4033776"/>
            <a:ext cx="1479786" cy="990704"/>
          </a:xfrm>
          <a:prstGeom prst="rect">
            <a:avLst/>
          </a:prstGeom>
        </p:spPr>
      </p:pic>
      <p:sp>
        <p:nvSpPr>
          <p:cNvPr id="9" name="テキスト ボックス 8">
            <a:extLst>
              <a:ext uri="{FF2B5EF4-FFF2-40B4-BE49-F238E27FC236}">
                <a16:creationId xmlns:a16="http://schemas.microsoft.com/office/drawing/2014/main" id="{1519E0C7-9F49-1839-317C-702FEE7E0996}"/>
              </a:ext>
            </a:extLst>
          </p:cNvPr>
          <p:cNvSpPr txBox="1"/>
          <p:nvPr/>
        </p:nvSpPr>
        <p:spPr>
          <a:xfrm>
            <a:off x="553682" y="2570463"/>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pic>
        <p:nvPicPr>
          <p:cNvPr id="14" name="図 13">
            <a:extLst>
              <a:ext uri="{FF2B5EF4-FFF2-40B4-BE49-F238E27FC236}">
                <a16:creationId xmlns:a16="http://schemas.microsoft.com/office/drawing/2014/main" id="{EA553FB6-EACD-1502-5629-ED7AE714A04C}"/>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00396" y="1618429"/>
            <a:ext cx="2657659" cy="939320"/>
          </a:xfrm>
          <a:prstGeom prst="rect">
            <a:avLst/>
          </a:prstGeom>
        </p:spPr>
      </p:pic>
      <p:sp>
        <p:nvSpPr>
          <p:cNvPr id="15" name="フローチャート: 端子 14">
            <a:extLst>
              <a:ext uri="{FF2B5EF4-FFF2-40B4-BE49-F238E27FC236}">
                <a16:creationId xmlns:a16="http://schemas.microsoft.com/office/drawing/2014/main" id="{C04DCE45-910A-44ED-3AD3-6E563BA7C720}"/>
              </a:ext>
            </a:extLst>
          </p:cNvPr>
          <p:cNvSpPr/>
          <p:nvPr/>
        </p:nvSpPr>
        <p:spPr>
          <a:xfrm>
            <a:off x="678743" y="3849198"/>
            <a:ext cx="2968440" cy="904768"/>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D231765D-1D31-7564-99A4-FFA0BA813006}"/>
              </a:ext>
            </a:extLst>
          </p:cNvPr>
          <p:cNvSpPr txBox="1"/>
          <p:nvPr/>
        </p:nvSpPr>
        <p:spPr>
          <a:xfrm>
            <a:off x="700396" y="4840455"/>
            <a:ext cx="345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クレイブウィン</a:t>
            </a:r>
          </a:p>
        </p:txBody>
      </p:sp>
      <p:pic>
        <p:nvPicPr>
          <p:cNvPr id="20" name="図 19" descr="白黒の写真にテキストが書いてあるボトル&#10;&#10;中程度の精度で自動的に生成された説明">
            <a:extLst>
              <a:ext uri="{FF2B5EF4-FFF2-40B4-BE49-F238E27FC236}">
                <a16:creationId xmlns:a16="http://schemas.microsoft.com/office/drawing/2014/main" id="{A6E061A0-B31C-A3E1-A134-DBA769B4A9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6669" y="1400092"/>
            <a:ext cx="651010" cy="1396261"/>
          </a:xfrm>
          <a:prstGeom prst="rect">
            <a:avLst/>
          </a:prstGeom>
        </p:spPr>
      </p:pic>
      <p:pic>
        <p:nvPicPr>
          <p:cNvPr id="21" name="図 20" descr="白黒の写真にテキストが書いてあるボトル&#10;&#10;中程度の精度で自動的に生成された説明">
            <a:extLst>
              <a:ext uri="{FF2B5EF4-FFF2-40B4-BE49-F238E27FC236}">
                <a16:creationId xmlns:a16="http://schemas.microsoft.com/office/drawing/2014/main" id="{0C1D1524-181C-2C47-A894-B724B81E573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13972" y="2983229"/>
            <a:ext cx="597498" cy="1396261"/>
          </a:xfrm>
          <a:prstGeom prst="rect">
            <a:avLst/>
          </a:prstGeom>
        </p:spPr>
      </p:pic>
      <p:pic>
        <p:nvPicPr>
          <p:cNvPr id="23" name="図 22">
            <a:extLst>
              <a:ext uri="{FF2B5EF4-FFF2-40B4-BE49-F238E27FC236}">
                <a16:creationId xmlns:a16="http://schemas.microsoft.com/office/drawing/2014/main" id="{2A48B880-0C07-7FF0-0878-3E6C127C7C75}"/>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28" name="テキスト ボックス 27">
            <a:extLst>
              <a:ext uri="{FF2B5EF4-FFF2-40B4-BE49-F238E27FC236}">
                <a16:creationId xmlns:a16="http://schemas.microsoft.com/office/drawing/2014/main" id="{F196E446-BC06-FEEA-F3F4-A31178DB219E}"/>
              </a:ext>
            </a:extLst>
          </p:cNvPr>
          <p:cNvSpPr txBox="1"/>
          <p:nvPr/>
        </p:nvSpPr>
        <p:spPr>
          <a:xfrm>
            <a:off x="8288782" y="2479096"/>
            <a:ext cx="32028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29" name="テキスト ボックス 28">
            <a:extLst>
              <a:ext uri="{FF2B5EF4-FFF2-40B4-BE49-F238E27FC236}">
                <a16:creationId xmlns:a16="http://schemas.microsoft.com/office/drawing/2014/main" id="{C1996104-537B-D510-21AA-577C9396C70C}"/>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30" name="図 29">
            <a:extLst>
              <a:ext uri="{FF2B5EF4-FFF2-40B4-BE49-F238E27FC236}">
                <a16:creationId xmlns:a16="http://schemas.microsoft.com/office/drawing/2014/main" id="{5976A578-673F-DEAD-E14D-75877A36AF0A}"/>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31" name="図 30">
            <a:extLst>
              <a:ext uri="{FF2B5EF4-FFF2-40B4-BE49-F238E27FC236}">
                <a16:creationId xmlns:a16="http://schemas.microsoft.com/office/drawing/2014/main" id="{E3A2BB88-069D-28D1-5984-8DF030CCCCDD}"/>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
        <p:nvSpPr>
          <p:cNvPr id="33" name="テキスト ボックス 32">
            <a:extLst>
              <a:ext uri="{FF2B5EF4-FFF2-40B4-BE49-F238E27FC236}">
                <a16:creationId xmlns:a16="http://schemas.microsoft.com/office/drawing/2014/main" id="{70B94C09-92D1-CC6F-072C-DAA93ABF3C49}"/>
              </a:ext>
            </a:extLst>
          </p:cNvPr>
          <p:cNvSpPr txBox="1"/>
          <p:nvPr/>
        </p:nvSpPr>
        <p:spPr>
          <a:xfrm>
            <a:off x="6903329" y="5942929"/>
            <a:ext cx="2875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pic>
        <p:nvPicPr>
          <p:cNvPr id="34" name="図 33">
            <a:extLst>
              <a:ext uri="{FF2B5EF4-FFF2-40B4-BE49-F238E27FC236}">
                <a16:creationId xmlns:a16="http://schemas.microsoft.com/office/drawing/2014/main" id="{12D3E716-AE2A-B739-A5F4-3C29466CBBF5}"/>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spTree>
    <p:extLst>
      <p:ext uri="{BB962C8B-B14F-4D97-AF65-F5344CB8AC3E}">
        <p14:creationId xmlns:p14="http://schemas.microsoft.com/office/powerpoint/2010/main" val="1555347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5B5F-EEA5-CFE3-ABE7-CA4682FF80AC}"/>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20EF4B9E-244B-2EE4-E7DF-0BC9DC61EF71}"/>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DD92E42A-04CC-C704-7133-382395A73AF2}"/>
              </a:ext>
            </a:extLst>
          </p:cNvPr>
          <p:cNvSpPr txBox="1"/>
          <p:nvPr/>
        </p:nvSpPr>
        <p:spPr>
          <a:xfrm>
            <a:off x="3670718" y="3524159"/>
            <a:ext cx="8514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なりたいカラダづくりの邪魔をする</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間食の誘惑に負けない気持ちを応援。</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6480321C-062B-DE4B-D859-294805C6402F}"/>
              </a:ext>
            </a:extLst>
          </p:cNvPr>
          <p:cNvSpPr txBox="1"/>
          <p:nvPr/>
        </p:nvSpPr>
        <p:spPr>
          <a:xfrm>
            <a:off x="897715" y="2069879"/>
            <a:ext cx="1135698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クレイブウィン</a:t>
            </a:r>
          </a:p>
        </p:txBody>
      </p:sp>
      <p:sp>
        <p:nvSpPr>
          <p:cNvPr id="2" name="フローチャート: 端子 1">
            <a:extLst>
              <a:ext uri="{FF2B5EF4-FFF2-40B4-BE49-F238E27FC236}">
                <a16:creationId xmlns:a16="http://schemas.microsoft.com/office/drawing/2014/main" id="{48DCE922-7CBB-ACFA-CFB8-B1703F5A33AF}"/>
              </a:ext>
            </a:extLst>
          </p:cNvPr>
          <p:cNvSpPr/>
          <p:nvPr/>
        </p:nvSpPr>
        <p:spPr>
          <a:xfrm>
            <a:off x="695400" y="527108"/>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3" name="吹き出し: 四角形 2">
            <a:extLst>
              <a:ext uri="{FF2B5EF4-FFF2-40B4-BE49-F238E27FC236}">
                <a16:creationId xmlns:a16="http://schemas.microsoft.com/office/drawing/2014/main" id="{F87D5421-1D26-5687-3512-8A8DBC19F0E4}"/>
              </a:ext>
            </a:extLst>
          </p:cNvPr>
          <p:cNvSpPr/>
          <p:nvPr/>
        </p:nvSpPr>
        <p:spPr>
          <a:xfrm>
            <a:off x="4391612" y="604207"/>
            <a:ext cx="4798813" cy="801412"/>
          </a:xfrm>
          <a:custGeom>
            <a:avLst/>
            <a:gdLst>
              <a:gd name="connsiteX0" fmla="*/ 0 w 4453373"/>
              <a:gd name="connsiteY0" fmla="*/ 0 h 801412"/>
              <a:gd name="connsiteX1" fmla="*/ 742229 w 4453373"/>
              <a:gd name="connsiteY1" fmla="*/ 0 h 801412"/>
              <a:gd name="connsiteX2" fmla="*/ 742229 w 4453373"/>
              <a:gd name="connsiteY2" fmla="*/ 0 h 801412"/>
              <a:gd name="connsiteX3" fmla="*/ 1855572 w 4453373"/>
              <a:gd name="connsiteY3" fmla="*/ 0 h 801412"/>
              <a:gd name="connsiteX4" fmla="*/ 4453373 w 4453373"/>
              <a:gd name="connsiteY4" fmla="*/ 0 h 801412"/>
              <a:gd name="connsiteX5" fmla="*/ 4453373 w 4453373"/>
              <a:gd name="connsiteY5" fmla="*/ 467490 h 801412"/>
              <a:gd name="connsiteX6" fmla="*/ 4453373 w 4453373"/>
              <a:gd name="connsiteY6" fmla="*/ 467490 h 801412"/>
              <a:gd name="connsiteX7" fmla="*/ 4453373 w 4453373"/>
              <a:gd name="connsiteY7" fmla="*/ 667843 h 801412"/>
              <a:gd name="connsiteX8" fmla="*/ 4453373 w 4453373"/>
              <a:gd name="connsiteY8" fmla="*/ 801412 h 801412"/>
              <a:gd name="connsiteX9" fmla="*/ 1855572 w 4453373"/>
              <a:gd name="connsiteY9" fmla="*/ 801412 h 801412"/>
              <a:gd name="connsiteX10" fmla="*/ 742229 w 4453373"/>
              <a:gd name="connsiteY10" fmla="*/ 801412 h 801412"/>
              <a:gd name="connsiteX11" fmla="*/ 742229 w 4453373"/>
              <a:gd name="connsiteY11" fmla="*/ 801412 h 801412"/>
              <a:gd name="connsiteX12" fmla="*/ 0 w 4453373"/>
              <a:gd name="connsiteY12" fmla="*/ 801412 h 801412"/>
              <a:gd name="connsiteX13" fmla="*/ 0 w 4453373"/>
              <a:gd name="connsiteY13" fmla="*/ 667843 h 801412"/>
              <a:gd name="connsiteX14" fmla="*/ -358140 w 4453373"/>
              <a:gd name="connsiteY14" fmla="*/ 619756 h 801412"/>
              <a:gd name="connsiteX15" fmla="*/ 0 w 4453373"/>
              <a:gd name="connsiteY15" fmla="*/ 467490 h 801412"/>
              <a:gd name="connsiteX16" fmla="*/ 0 w 4453373"/>
              <a:gd name="connsiteY16" fmla="*/ 0 h 801412"/>
              <a:gd name="connsiteX0" fmla="*/ 358140 w 4811513"/>
              <a:gd name="connsiteY0" fmla="*/ 0 h 801412"/>
              <a:gd name="connsiteX1" fmla="*/ 1100369 w 4811513"/>
              <a:gd name="connsiteY1" fmla="*/ 0 h 801412"/>
              <a:gd name="connsiteX2" fmla="*/ 1100369 w 4811513"/>
              <a:gd name="connsiteY2" fmla="*/ 0 h 801412"/>
              <a:gd name="connsiteX3" fmla="*/ 2213712 w 4811513"/>
              <a:gd name="connsiteY3" fmla="*/ 0 h 801412"/>
              <a:gd name="connsiteX4" fmla="*/ 4811513 w 4811513"/>
              <a:gd name="connsiteY4" fmla="*/ 0 h 801412"/>
              <a:gd name="connsiteX5" fmla="*/ 4811513 w 4811513"/>
              <a:gd name="connsiteY5" fmla="*/ 467490 h 801412"/>
              <a:gd name="connsiteX6" fmla="*/ 4811513 w 4811513"/>
              <a:gd name="connsiteY6" fmla="*/ 467490 h 801412"/>
              <a:gd name="connsiteX7" fmla="*/ 4811513 w 4811513"/>
              <a:gd name="connsiteY7" fmla="*/ 667843 h 801412"/>
              <a:gd name="connsiteX8" fmla="*/ 4811513 w 4811513"/>
              <a:gd name="connsiteY8" fmla="*/ 801412 h 801412"/>
              <a:gd name="connsiteX9" fmla="*/ 2213712 w 4811513"/>
              <a:gd name="connsiteY9" fmla="*/ 801412 h 801412"/>
              <a:gd name="connsiteX10" fmla="*/ 1100369 w 4811513"/>
              <a:gd name="connsiteY10" fmla="*/ 801412 h 801412"/>
              <a:gd name="connsiteX11" fmla="*/ 1100369 w 4811513"/>
              <a:gd name="connsiteY11" fmla="*/ 801412 h 801412"/>
              <a:gd name="connsiteX12" fmla="*/ 358140 w 4811513"/>
              <a:gd name="connsiteY12" fmla="*/ 801412 h 801412"/>
              <a:gd name="connsiteX13" fmla="*/ 358140 w 4811513"/>
              <a:gd name="connsiteY13" fmla="*/ 667843 h 801412"/>
              <a:gd name="connsiteX14" fmla="*/ 0 w 4811513"/>
              <a:gd name="connsiteY14" fmla="*/ 619756 h 801412"/>
              <a:gd name="connsiteX15" fmla="*/ 358140 w 4811513"/>
              <a:gd name="connsiteY15" fmla="*/ 270640 h 801412"/>
              <a:gd name="connsiteX16" fmla="*/ 358140 w 4811513"/>
              <a:gd name="connsiteY16" fmla="*/ 0 h 801412"/>
              <a:gd name="connsiteX0" fmla="*/ 358140 w 4811513"/>
              <a:gd name="connsiteY0" fmla="*/ 0 h 801412"/>
              <a:gd name="connsiteX1" fmla="*/ 1100369 w 4811513"/>
              <a:gd name="connsiteY1" fmla="*/ 0 h 801412"/>
              <a:gd name="connsiteX2" fmla="*/ 1100369 w 4811513"/>
              <a:gd name="connsiteY2" fmla="*/ 0 h 801412"/>
              <a:gd name="connsiteX3" fmla="*/ 2213712 w 4811513"/>
              <a:gd name="connsiteY3" fmla="*/ 0 h 801412"/>
              <a:gd name="connsiteX4" fmla="*/ 4811513 w 4811513"/>
              <a:gd name="connsiteY4" fmla="*/ 0 h 801412"/>
              <a:gd name="connsiteX5" fmla="*/ 4811513 w 4811513"/>
              <a:gd name="connsiteY5" fmla="*/ 467490 h 801412"/>
              <a:gd name="connsiteX6" fmla="*/ 4811513 w 4811513"/>
              <a:gd name="connsiteY6" fmla="*/ 467490 h 801412"/>
              <a:gd name="connsiteX7" fmla="*/ 4811513 w 4811513"/>
              <a:gd name="connsiteY7" fmla="*/ 667843 h 801412"/>
              <a:gd name="connsiteX8" fmla="*/ 4811513 w 4811513"/>
              <a:gd name="connsiteY8" fmla="*/ 801412 h 801412"/>
              <a:gd name="connsiteX9" fmla="*/ 2213712 w 4811513"/>
              <a:gd name="connsiteY9" fmla="*/ 801412 h 801412"/>
              <a:gd name="connsiteX10" fmla="*/ 1100369 w 4811513"/>
              <a:gd name="connsiteY10" fmla="*/ 801412 h 801412"/>
              <a:gd name="connsiteX11" fmla="*/ 1100369 w 4811513"/>
              <a:gd name="connsiteY11" fmla="*/ 801412 h 801412"/>
              <a:gd name="connsiteX12" fmla="*/ 358140 w 4811513"/>
              <a:gd name="connsiteY12" fmla="*/ 801412 h 801412"/>
              <a:gd name="connsiteX13" fmla="*/ 358140 w 4811513"/>
              <a:gd name="connsiteY13" fmla="*/ 477343 h 801412"/>
              <a:gd name="connsiteX14" fmla="*/ 0 w 4811513"/>
              <a:gd name="connsiteY14" fmla="*/ 619756 h 801412"/>
              <a:gd name="connsiteX15" fmla="*/ 358140 w 4811513"/>
              <a:gd name="connsiteY15" fmla="*/ 270640 h 801412"/>
              <a:gd name="connsiteX16" fmla="*/ 358140 w 4811513"/>
              <a:gd name="connsiteY16" fmla="*/ 0 h 801412"/>
              <a:gd name="connsiteX0" fmla="*/ 345440 w 4798813"/>
              <a:gd name="connsiteY0" fmla="*/ 0 h 801412"/>
              <a:gd name="connsiteX1" fmla="*/ 1087669 w 4798813"/>
              <a:gd name="connsiteY1" fmla="*/ 0 h 801412"/>
              <a:gd name="connsiteX2" fmla="*/ 1087669 w 4798813"/>
              <a:gd name="connsiteY2" fmla="*/ 0 h 801412"/>
              <a:gd name="connsiteX3" fmla="*/ 2201012 w 4798813"/>
              <a:gd name="connsiteY3" fmla="*/ 0 h 801412"/>
              <a:gd name="connsiteX4" fmla="*/ 4798813 w 4798813"/>
              <a:gd name="connsiteY4" fmla="*/ 0 h 801412"/>
              <a:gd name="connsiteX5" fmla="*/ 4798813 w 4798813"/>
              <a:gd name="connsiteY5" fmla="*/ 467490 h 801412"/>
              <a:gd name="connsiteX6" fmla="*/ 4798813 w 4798813"/>
              <a:gd name="connsiteY6" fmla="*/ 467490 h 801412"/>
              <a:gd name="connsiteX7" fmla="*/ 4798813 w 4798813"/>
              <a:gd name="connsiteY7" fmla="*/ 667843 h 801412"/>
              <a:gd name="connsiteX8" fmla="*/ 4798813 w 4798813"/>
              <a:gd name="connsiteY8" fmla="*/ 801412 h 801412"/>
              <a:gd name="connsiteX9" fmla="*/ 2201012 w 4798813"/>
              <a:gd name="connsiteY9" fmla="*/ 801412 h 801412"/>
              <a:gd name="connsiteX10" fmla="*/ 1087669 w 4798813"/>
              <a:gd name="connsiteY10" fmla="*/ 801412 h 801412"/>
              <a:gd name="connsiteX11" fmla="*/ 1087669 w 4798813"/>
              <a:gd name="connsiteY11" fmla="*/ 801412 h 801412"/>
              <a:gd name="connsiteX12" fmla="*/ 345440 w 4798813"/>
              <a:gd name="connsiteY12" fmla="*/ 801412 h 801412"/>
              <a:gd name="connsiteX13" fmla="*/ 345440 w 4798813"/>
              <a:gd name="connsiteY13" fmla="*/ 477343 h 801412"/>
              <a:gd name="connsiteX14" fmla="*/ 0 w 4798813"/>
              <a:gd name="connsiteY14" fmla="*/ 435606 h 801412"/>
              <a:gd name="connsiteX15" fmla="*/ 345440 w 4798813"/>
              <a:gd name="connsiteY15" fmla="*/ 270640 h 801412"/>
              <a:gd name="connsiteX16" fmla="*/ 345440 w 4798813"/>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98813" h="801412">
                <a:moveTo>
                  <a:pt x="345440" y="0"/>
                </a:moveTo>
                <a:lnTo>
                  <a:pt x="1087669" y="0"/>
                </a:lnTo>
                <a:lnTo>
                  <a:pt x="1087669" y="0"/>
                </a:lnTo>
                <a:lnTo>
                  <a:pt x="2201012" y="0"/>
                </a:lnTo>
                <a:lnTo>
                  <a:pt x="4798813" y="0"/>
                </a:lnTo>
                <a:lnTo>
                  <a:pt x="4798813" y="467490"/>
                </a:lnTo>
                <a:lnTo>
                  <a:pt x="4798813" y="467490"/>
                </a:lnTo>
                <a:lnTo>
                  <a:pt x="4798813" y="667843"/>
                </a:lnTo>
                <a:lnTo>
                  <a:pt x="4798813" y="801412"/>
                </a:lnTo>
                <a:lnTo>
                  <a:pt x="2201012" y="801412"/>
                </a:lnTo>
                <a:lnTo>
                  <a:pt x="1087669" y="801412"/>
                </a:lnTo>
                <a:lnTo>
                  <a:pt x="1087669" y="801412"/>
                </a:lnTo>
                <a:lnTo>
                  <a:pt x="345440" y="801412"/>
                </a:lnTo>
                <a:lnTo>
                  <a:pt x="345440" y="477343"/>
                </a:lnTo>
                <a:lnTo>
                  <a:pt x="0" y="435606"/>
                </a:lnTo>
                <a:lnTo>
                  <a:pt x="345440" y="270640"/>
                </a:lnTo>
                <a:lnTo>
                  <a:pt x="345440" y="0"/>
                </a:ln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5404BB8-47E1-8845-8AAE-7FE5F91B3A47}"/>
              </a:ext>
            </a:extLst>
          </p:cNvPr>
          <p:cNvSpPr txBox="1"/>
          <p:nvPr/>
        </p:nvSpPr>
        <p:spPr>
          <a:xfrm>
            <a:off x="5027003" y="701569"/>
            <a:ext cx="4453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つい間食してしまう</a:t>
            </a:r>
          </a:p>
        </p:txBody>
      </p:sp>
      <p:grpSp>
        <p:nvGrpSpPr>
          <p:cNvPr id="6" name="グループ化 5">
            <a:extLst>
              <a:ext uri="{FF2B5EF4-FFF2-40B4-BE49-F238E27FC236}">
                <a16:creationId xmlns:a16="http://schemas.microsoft.com/office/drawing/2014/main" id="{26B4FF47-1CF5-E8FA-2394-149A56ED4587}"/>
              </a:ext>
            </a:extLst>
          </p:cNvPr>
          <p:cNvGrpSpPr/>
          <p:nvPr/>
        </p:nvGrpSpPr>
        <p:grpSpPr>
          <a:xfrm>
            <a:off x="2911044" y="4948746"/>
            <a:ext cx="1226492" cy="1226492"/>
            <a:chOff x="2911044" y="4948746"/>
            <a:chExt cx="1226492" cy="1226492"/>
          </a:xfrm>
        </p:grpSpPr>
        <p:sp>
          <p:nvSpPr>
            <p:cNvPr id="7" name="楕円 6">
              <a:extLst>
                <a:ext uri="{FF2B5EF4-FFF2-40B4-BE49-F238E27FC236}">
                  <a16:creationId xmlns:a16="http://schemas.microsoft.com/office/drawing/2014/main" id="{95E86C66-8421-E192-DA6D-331E77047364}"/>
                </a:ext>
              </a:extLst>
            </p:cNvPr>
            <p:cNvSpPr/>
            <p:nvPr/>
          </p:nvSpPr>
          <p:spPr>
            <a:xfrm>
              <a:off x="2911044" y="4948746"/>
              <a:ext cx="1226492" cy="12264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白いバックグラウンドの前に立っている&#10;&#10;低い精度で自動的に生成された説明">
              <a:extLst>
                <a:ext uri="{FF2B5EF4-FFF2-40B4-BE49-F238E27FC236}">
                  <a16:creationId xmlns:a16="http://schemas.microsoft.com/office/drawing/2014/main" id="{3B514005-F253-8291-907C-0297DE795A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5851" y="5272876"/>
              <a:ext cx="690306" cy="612298"/>
            </a:xfrm>
            <a:prstGeom prst="rect">
              <a:avLst/>
            </a:prstGeom>
          </p:spPr>
        </p:pic>
      </p:grpSp>
      <p:pic>
        <p:nvPicPr>
          <p:cNvPr id="4" name="図 3" descr="黒い背景に白い文字がある&#10;&#10;低い精度で自動的に生成された説明">
            <a:extLst>
              <a:ext uri="{FF2B5EF4-FFF2-40B4-BE49-F238E27FC236}">
                <a16:creationId xmlns:a16="http://schemas.microsoft.com/office/drawing/2014/main" id="{B1F0E8FF-ACE6-905B-1D55-2A18528DE9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3143" y="3363461"/>
            <a:ext cx="1807334" cy="2752523"/>
          </a:xfrm>
          <a:prstGeom prst="rect">
            <a:avLst/>
          </a:prstGeom>
        </p:spPr>
      </p:pic>
    </p:spTree>
    <p:extLst>
      <p:ext uri="{BB962C8B-B14F-4D97-AF65-F5344CB8AC3E}">
        <p14:creationId xmlns:p14="http://schemas.microsoft.com/office/powerpoint/2010/main" val="2495446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222176-B342-4322-22A6-964B4BCA8E62}"/>
              </a:ext>
            </a:extLst>
          </p:cNvPr>
          <p:cNvSpPr/>
          <p:nvPr/>
        </p:nvSpPr>
        <p:spPr>
          <a:xfrm>
            <a:off x="283637" y="1836273"/>
            <a:ext cx="3495056"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4100514" y="1890410"/>
            <a:ext cx="7729789" cy="4436781"/>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満足感サポート ブレンド*が食欲をケア。</a:t>
            </a: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満足感サポート ブレンド*</a:t>
            </a:r>
            <a:endParaRPr kumimoji="1" lang="en-US" altLang="ja-JP"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「食欲」にアプローチして、間食の誘惑に負けない気持ちを応援することを目指す、サフラン・ビタミン</a:t>
            </a:r>
            <a:r>
              <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2000" b="0" i="0" u="none" strike="noStrike" kern="1200" cap="none" spc="0" normalizeH="0" baseline="-2500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6</a:t>
            </a: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のブレンドを開発。</a:t>
            </a: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38101" y="1001789"/>
            <a:ext cx="12153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Noto Sans JP Medium" panose="020B0600000000000000" pitchFamily="34" charset="-128"/>
                <a:ea typeface="Noto Sans JP Medium" panose="020B0600000000000000" pitchFamily="34" charset="-128"/>
                <a:cs typeface="+mn-cs"/>
              </a:rPr>
              <a:t>なりたいカラダづくりの邪魔をする、間食の誘惑に負けない気持ちを応援。</a:t>
            </a:r>
            <a:endParaRPr kumimoji="1" lang="en-US" altLang="ja-JP" sz="2800" b="0" i="0" u="none" strike="noStrike" kern="1200" cap="none" spc="0" normalizeH="0" baseline="0" noProof="0" dirty="0">
              <a:ln>
                <a:noFill/>
              </a:ln>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741272" y="1737274"/>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5987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クレイブウィン</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227191" y="6459052"/>
            <a:ext cx="120182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サフラン柱頭抽出物、ビタミン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6</a:t>
            </a:r>
          </a:p>
        </p:txBody>
      </p:sp>
      <p:grpSp>
        <p:nvGrpSpPr>
          <p:cNvPr id="15" name="グループ化 14">
            <a:extLst>
              <a:ext uri="{FF2B5EF4-FFF2-40B4-BE49-F238E27FC236}">
                <a16:creationId xmlns:a16="http://schemas.microsoft.com/office/drawing/2014/main" id="{8CD539F9-D891-A68F-BEA8-20537B71F7C0}"/>
              </a:ext>
            </a:extLst>
          </p:cNvPr>
          <p:cNvGrpSpPr/>
          <p:nvPr/>
        </p:nvGrpSpPr>
        <p:grpSpPr>
          <a:xfrm>
            <a:off x="4509796" y="3171543"/>
            <a:ext cx="2128479" cy="900100"/>
            <a:chOff x="3919958" y="5076765"/>
            <a:chExt cx="2128479" cy="900100"/>
          </a:xfrm>
        </p:grpSpPr>
        <p:sp>
          <p:nvSpPr>
            <p:cNvPr id="16" name="楕円 15">
              <a:extLst>
                <a:ext uri="{FF2B5EF4-FFF2-40B4-BE49-F238E27FC236}">
                  <a16:creationId xmlns:a16="http://schemas.microsoft.com/office/drawing/2014/main" id="{BE8392A0-5911-FF25-93BD-F21998360409}"/>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E17EDD-E0A6-C582-D58F-C9BDFBD0031B}"/>
                </a:ext>
              </a:extLst>
            </p:cNvPr>
            <p:cNvSpPr txBox="1"/>
            <p:nvPr/>
          </p:nvSpPr>
          <p:spPr>
            <a:xfrm>
              <a:off x="4345698" y="5338376"/>
              <a:ext cx="13313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サフラン</a:t>
              </a:r>
            </a:p>
          </p:txBody>
        </p:sp>
      </p:grpSp>
      <p:grpSp>
        <p:nvGrpSpPr>
          <p:cNvPr id="18" name="グループ化 17">
            <a:extLst>
              <a:ext uri="{FF2B5EF4-FFF2-40B4-BE49-F238E27FC236}">
                <a16:creationId xmlns:a16="http://schemas.microsoft.com/office/drawing/2014/main" id="{E7AD1E8F-8C5D-B027-6448-CD19025A8DB0}"/>
              </a:ext>
            </a:extLst>
          </p:cNvPr>
          <p:cNvGrpSpPr/>
          <p:nvPr/>
        </p:nvGrpSpPr>
        <p:grpSpPr>
          <a:xfrm>
            <a:off x="6960096" y="3181408"/>
            <a:ext cx="2128479" cy="900100"/>
            <a:chOff x="3919958" y="5076765"/>
            <a:chExt cx="2128479" cy="900100"/>
          </a:xfrm>
        </p:grpSpPr>
        <p:sp>
          <p:nvSpPr>
            <p:cNvPr id="19" name="楕円 18">
              <a:extLst>
                <a:ext uri="{FF2B5EF4-FFF2-40B4-BE49-F238E27FC236}">
                  <a16:creationId xmlns:a16="http://schemas.microsoft.com/office/drawing/2014/main" id="{2B986127-2B90-469F-ABB9-DE4025347CE0}"/>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58E419C-13A2-D525-618F-AA2241C47528}"/>
                </a:ext>
              </a:extLst>
            </p:cNvPr>
            <p:cNvSpPr txBox="1"/>
            <p:nvPr/>
          </p:nvSpPr>
          <p:spPr>
            <a:xfrm>
              <a:off x="4295794" y="5347126"/>
              <a:ext cx="14551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ビタミン</a:t>
              </a:r>
              <a:r>
                <a:rPr kumimoji="1" lang="en-US" altLang="ja-JP"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D</a:t>
              </a:r>
              <a:endPar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grpSp>
        <p:nvGrpSpPr>
          <p:cNvPr id="10" name="グループ化 9">
            <a:extLst>
              <a:ext uri="{FF2B5EF4-FFF2-40B4-BE49-F238E27FC236}">
                <a16:creationId xmlns:a16="http://schemas.microsoft.com/office/drawing/2014/main" id="{3130774D-2804-CE36-A3B2-BBFA2175C131}"/>
              </a:ext>
            </a:extLst>
          </p:cNvPr>
          <p:cNvGrpSpPr/>
          <p:nvPr/>
        </p:nvGrpSpPr>
        <p:grpSpPr>
          <a:xfrm>
            <a:off x="9346830" y="3187786"/>
            <a:ext cx="2128479" cy="900100"/>
            <a:chOff x="3919958" y="5076765"/>
            <a:chExt cx="2128479" cy="900100"/>
          </a:xfrm>
        </p:grpSpPr>
        <p:sp>
          <p:nvSpPr>
            <p:cNvPr id="13" name="楕円 12">
              <a:extLst>
                <a:ext uri="{FF2B5EF4-FFF2-40B4-BE49-F238E27FC236}">
                  <a16:creationId xmlns:a16="http://schemas.microsoft.com/office/drawing/2014/main" id="{2A5769D7-FF51-957F-DE97-46D04234BA3B}"/>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CF689B16-DA99-C7CA-EC8F-9F812AB795E4}"/>
                </a:ext>
              </a:extLst>
            </p:cNvPr>
            <p:cNvSpPr txBox="1"/>
            <p:nvPr/>
          </p:nvSpPr>
          <p:spPr>
            <a:xfrm>
              <a:off x="4295794" y="5338376"/>
              <a:ext cx="15991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ビタミン</a:t>
              </a:r>
              <a:r>
                <a:rPr kumimoji="1" lang="en-US" altLang="ja-JP"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B</a:t>
              </a:r>
              <a:r>
                <a:rPr kumimoji="1" lang="en-US" altLang="ja-JP" sz="2000" b="0" i="0" u="none" strike="noStrike" kern="1200" cap="none" spc="0" normalizeH="0" baseline="-2500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6</a:t>
              </a:r>
              <a:endParaRPr kumimoji="1" lang="ja-JP" altLang="en-US" sz="2000" b="0" i="0" u="none" strike="noStrike" kern="1200" cap="none" spc="0" normalizeH="0" baseline="-2500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sp>
        <p:nvSpPr>
          <p:cNvPr id="9" name="フローチャート: 端子 8">
            <a:extLst>
              <a:ext uri="{FF2B5EF4-FFF2-40B4-BE49-F238E27FC236}">
                <a16:creationId xmlns:a16="http://schemas.microsoft.com/office/drawing/2014/main" id="{A0866042-1517-C7C8-9A3E-D096EF85E2AB}"/>
              </a:ext>
            </a:extLst>
          </p:cNvPr>
          <p:cNvSpPr/>
          <p:nvPr/>
        </p:nvSpPr>
        <p:spPr>
          <a:xfrm>
            <a:off x="942840" y="2054774"/>
            <a:ext cx="1986656" cy="645615"/>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45" name="図 44">
            <a:extLst>
              <a:ext uri="{FF2B5EF4-FFF2-40B4-BE49-F238E27FC236}">
                <a16:creationId xmlns:a16="http://schemas.microsoft.com/office/drawing/2014/main" id="{226596FD-2086-1F79-A122-668C68A1D04A}"/>
              </a:ext>
            </a:extLst>
          </p:cNvPr>
          <p:cNvPicPr>
            <a:picLocks noChangeAspect="1"/>
          </p:cNvPicPr>
          <p:nvPr/>
        </p:nvPicPr>
        <p:blipFill rotWithShape="1">
          <a:blip r:embed="rId3" cstate="screen">
            <a:clrChange>
              <a:clrFrom>
                <a:srgbClr val="4EBAB8"/>
              </a:clrFrom>
              <a:clrTo>
                <a:srgbClr val="4EBAB8">
                  <a:alpha val="0"/>
                </a:srgbClr>
              </a:clrTo>
            </a:clrChange>
            <a:extLst>
              <a:ext uri="{28A0092B-C50C-407E-A947-70E740481C1C}">
                <a14:useLocalDpi xmlns:a14="http://schemas.microsoft.com/office/drawing/2010/main"/>
              </a:ext>
            </a:extLst>
          </a:blip>
          <a:srcRect l="-1" r="-1919"/>
          <a:stretch/>
        </p:blipFill>
        <p:spPr>
          <a:xfrm>
            <a:off x="538137" y="4785528"/>
            <a:ext cx="1532262" cy="1451784"/>
          </a:xfrm>
          <a:prstGeom prst="rect">
            <a:avLst/>
          </a:prstGeom>
        </p:spPr>
      </p:pic>
      <p:pic>
        <p:nvPicPr>
          <p:cNvPr id="3" name="図 2" descr="黒い背景に白い文字がある&#10;&#10;低い精度で自動的に生成された説明">
            <a:extLst>
              <a:ext uri="{FF2B5EF4-FFF2-40B4-BE49-F238E27FC236}">
                <a16:creationId xmlns:a16="http://schemas.microsoft.com/office/drawing/2014/main" id="{96BB942C-911C-F385-4272-CACD20C8E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0757" y="2948367"/>
            <a:ext cx="1144084" cy="1742410"/>
          </a:xfrm>
          <a:prstGeom prst="rect">
            <a:avLst/>
          </a:prstGeom>
        </p:spPr>
      </p:pic>
      <p:grpSp>
        <p:nvGrpSpPr>
          <p:cNvPr id="54" name="グループ化 53">
            <a:extLst>
              <a:ext uri="{FF2B5EF4-FFF2-40B4-BE49-F238E27FC236}">
                <a16:creationId xmlns:a16="http://schemas.microsoft.com/office/drawing/2014/main" id="{5040710E-5978-2807-875C-233F486825A7}"/>
              </a:ext>
            </a:extLst>
          </p:cNvPr>
          <p:cNvGrpSpPr/>
          <p:nvPr/>
        </p:nvGrpSpPr>
        <p:grpSpPr>
          <a:xfrm>
            <a:off x="2204790" y="5347797"/>
            <a:ext cx="1435876" cy="461665"/>
            <a:chOff x="2012489" y="5555467"/>
            <a:chExt cx="1435876" cy="461665"/>
          </a:xfrm>
        </p:grpSpPr>
        <p:sp>
          <p:nvSpPr>
            <p:cNvPr id="55" name="テキスト ボックス 54">
              <a:extLst>
                <a:ext uri="{FF2B5EF4-FFF2-40B4-BE49-F238E27FC236}">
                  <a16:creationId xmlns:a16="http://schemas.microsoft.com/office/drawing/2014/main" id="{14CCB064-CF0F-E7A5-EFAB-82D25068D4CD}"/>
                </a:ext>
              </a:extLst>
            </p:cNvPr>
            <p:cNvSpPr txBox="1"/>
            <p:nvPr/>
          </p:nvSpPr>
          <p:spPr>
            <a:xfrm>
              <a:off x="2058164" y="5555467"/>
              <a:ext cx="1390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56" name="四角形: 角を丸くする 55">
              <a:extLst>
                <a:ext uri="{FF2B5EF4-FFF2-40B4-BE49-F238E27FC236}">
                  <a16:creationId xmlns:a16="http://schemas.microsoft.com/office/drawing/2014/main" id="{8AC7F761-6F78-E5F5-3448-B72D34433B26}"/>
                </a:ext>
              </a:extLst>
            </p:cNvPr>
            <p:cNvSpPr/>
            <p:nvPr/>
          </p:nvSpPr>
          <p:spPr>
            <a:xfrm>
              <a:off x="2012489" y="5560043"/>
              <a:ext cx="1258077"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CCAB55FF-4069-36C8-F901-DC17993CE68F}"/>
              </a:ext>
            </a:extLst>
          </p:cNvPr>
          <p:cNvSpPr txBox="1"/>
          <p:nvPr/>
        </p:nvSpPr>
        <p:spPr>
          <a:xfrm>
            <a:off x="739476" y="4930454"/>
            <a:ext cx="1043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1" name="テキスト ボックス 10">
            <a:extLst>
              <a:ext uri="{FF2B5EF4-FFF2-40B4-BE49-F238E27FC236}">
                <a16:creationId xmlns:a16="http://schemas.microsoft.com/office/drawing/2014/main" id="{4965BEB1-9AF2-C671-B4DF-EE99280BB957}"/>
              </a:ext>
            </a:extLst>
          </p:cNvPr>
          <p:cNvSpPr txBox="1"/>
          <p:nvPr/>
        </p:nvSpPr>
        <p:spPr>
          <a:xfrm>
            <a:off x="688031" y="5354133"/>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1737029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游ゴシック" panose="0211000402020202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游ゴシック" panose="0211000402020202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213480" y="908720"/>
          <a:ext cx="7554928" cy="4802279"/>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1949" y="1104312"/>
            <a:ext cx="1453275" cy="1907018"/>
          </a:xfrm>
          <a:prstGeom prst="rect">
            <a:avLst/>
          </a:prstGeom>
        </p:spPr>
      </p:pic>
      <p:pic>
        <p:nvPicPr>
          <p:cNvPr id="7" name="図 6" descr="白黒の写真にテキストが書いてあるボトル&#10;&#10;中程度の精度で自動的に生成された説明">
            <a:extLst>
              <a:ext uri="{FF2B5EF4-FFF2-40B4-BE49-F238E27FC236}">
                <a16:creationId xmlns:a16="http://schemas.microsoft.com/office/drawing/2014/main" id="{161177BB-DCBD-223A-07A5-1035B24CD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8238" y="1385580"/>
            <a:ext cx="700720" cy="1502877"/>
          </a:xfrm>
          <a:prstGeom prst="rect">
            <a:avLst/>
          </a:prstGeom>
        </p:spPr>
      </p:pic>
      <p:pic>
        <p:nvPicPr>
          <p:cNvPr id="8" name="図 7" descr="白黒の写真にテキストが書いてあるボトル&#10;&#10;中程度の精度で自動的に生成された説明">
            <a:extLst>
              <a:ext uri="{FF2B5EF4-FFF2-40B4-BE49-F238E27FC236}">
                <a16:creationId xmlns:a16="http://schemas.microsoft.com/office/drawing/2014/main" id="{8875A77D-530C-1E16-6CEC-DE4DAAA35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7165" y="2941538"/>
            <a:ext cx="661937" cy="1546844"/>
          </a:xfrm>
          <a:prstGeom prst="rect">
            <a:avLst/>
          </a:prstGeom>
        </p:spPr>
      </p:pic>
      <p:pic>
        <p:nvPicPr>
          <p:cNvPr id="9" name="図 8" descr="黒い背景に白い文字がある&#10;&#10;低い精度で自動的に生成された説明">
            <a:extLst>
              <a:ext uri="{FF2B5EF4-FFF2-40B4-BE49-F238E27FC236}">
                <a16:creationId xmlns:a16="http://schemas.microsoft.com/office/drawing/2014/main" id="{68133699-6067-FDF6-18DF-2A67B8E996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58664" y="3462311"/>
            <a:ext cx="661937" cy="1008112"/>
          </a:xfrm>
          <a:prstGeom prst="rect">
            <a:avLst/>
          </a:prstGeom>
        </p:spPr>
      </p:pic>
      <p:pic>
        <p:nvPicPr>
          <p:cNvPr id="10" name="図 9" descr="文字の書かれた紙&#10;&#10;自動的に生成された説明">
            <a:extLst>
              <a:ext uri="{FF2B5EF4-FFF2-40B4-BE49-F238E27FC236}">
                <a16:creationId xmlns:a16="http://schemas.microsoft.com/office/drawing/2014/main" id="{9340AF52-A1BB-442F-98D4-1996E543B6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12572" y="4176335"/>
            <a:ext cx="1618665" cy="1083683"/>
          </a:xfrm>
          <a:prstGeom prst="rect">
            <a:avLst/>
          </a:prstGeom>
        </p:spPr>
      </p:pic>
      <p:pic>
        <p:nvPicPr>
          <p:cNvPr id="11" name="図 10">
            <a:extLst>
              <a:ext uri="{FF2B5EF4-FFF2-40B4-BE49-F238E27FC236}">
                <a16:creationId xmlns:a16="http://schemas.microsoft.com/office/drawing/2014/main" id="{3B3B689C-8958-26F1-35AD-3B7746340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49489" y="3823459"/>
            <a:ext cx="2723882" cy="922222"/>
          </a:xfrm>
          <a:prstGeom prst="rect">
            <a:avLst/>
          </a:prstGeom>
        </p:spPr>
      </p:pic>
      <p:sp>
        <p:nvSpPr>
          <p:cNvPr id="13" name="テキスト ボックス 12">
            <a:extLst>
              <a:ext uri="{FF2B5EF4-FFF2-40B4-BE49-F238E27FC236}">
                <a16:creationId xmlns:a16="http://schemas.microsoft.com/office/drawing/2014/main" id="{86DC3E16-B40A-1140-606D-E34DFD6CE242}"/>
              </a:ext>
            </a:extLst>
          </p:cNvPr>
          <p:cNvSpPr txBox="1"/>
          <p:nvPr/>
        </p:nvSpPr>
        <p:spPr>
          <a:xfrm>
            <a:off x="756819" y="2439332"/>
            <a:ext cx="2091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スムージー</a:t>
            </a:r>
          </a:p>
        </p:txBody>
      </p:sp>
      <p:sp>
        <p:nvSpPr>
          <p:cNvPr id="14" name="テキスト ボックス 13">
            <a:extLst>
              <a:ext uri="{FF2B5EF4-FFF2-40B4-BE49-F238E27FC236}">
                <a16:creationId xmlns:a16="http://schemas.microsoft.com/office/drawing/2014/main" id="{4A5E4162-98DE-BAF4-5D4B-699E154CB120}"/>
              </a:ext>
            </a:extLst>
          </p:cNvPr>
          <p:cNvSpPr txBox="1"/>
          <p:nvPr/>
        </p:nvSpPr>
        <p:spPr>
          <a:xfrm>
            <a:off x="6850093" y="6044368"/>
            <a:ext cx="27238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sp>
        <p:nvSpPr>
          <p:cNvPr id="15" name="テキスト ボックス 14">
            <a:extLst>
              <a:ext uri="{FF2B5EF4-FFF2-40B4-BE49-F238E27FC236}">
                <a16:creationId xmlns:a16="http://schemas.microsoft.com/office/drawing/2014/main" id="{609C43CF-DA29-74E5-FE45-B7928B786F21}"/>
              </a:ext>
            </a:extLst>
          </p:cNvPr>
          <p:cNvSpPr txBox="1"/>
          <p:nvPr/>
        </p:nvSpPr>
        <p:spPr>
          <a:xfrm>
            <a:off x="817573" y="4768295"/>
            <a:ext cx="24494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sp>
        <p:nvSpPr>
          <p:cNvPr id="16" name="テキスト ボックス 15">
            <a:extLst>
              <a:ext uri="{FF2B5EF4-FFF2-40B4-BE49-F238E27FC236}">
                <a16:creationId xmlns:a16="http://schemas.microsoft.com/office/drawing/2014/main" id="{9F74E218-7A88-1AC8-C8BE-FC177C5E3922}"/>
              </a:ext>
            </a:extLst>
          </p:cNvPr>
          <p:cNvSpPr txBox="1"/>
          <p:nvPr/>
        </p:nvSpPr>
        <p:spPr>
          <a:xfrm>
            <a:off x="8677876" y="2481731"/>
            <a:ext cx="2859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17" name="テキスト ボックス 16">
            <a:extLst>
              <a:ext uri="{FF2B5EF4-FFF2-40B4-BE49-F238E27FC236}">
                <a16:creationId xmlns:a16="http://schemas.microsoft.com/office/drawing/2014/main" id="{5EC784A0-FF11-CD0A-AA6B-812C3CC25699}"/>
              </a:ext>
            </a:extLst>
          </p:cNvPr>
          <p:cNvSpPr txBox="1"/>
          <p:nvPr/>
        </p:nvSpPr>
        <p:spPr>
          <a:xfrm>
            <a:off x="8778404" y="5049503"/>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18" name="図 17">
            <a:extLst>
              <a:ext uri="{FF2B5EF4-FFF2-40B4-BE49-F238E27FC236}">
                <a16:creationId xmlns:a16="http://schemas.microsoft.com/office/drawing/2014/main" id="{6D11AE2D-BE4E-CE41-192D-19EAEE8EE7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6813" y="1500012"/>
            <a:ext cx="2774385" cy="939320"/>
          </a:xfrm>
          <a:prstGeom prst="rect">
            <a:avLst/>
          </a:prstGeom>
        </p:spPr>
      </p:pic>
      <p:pic>
        <p:nvPicPr>
          <p:cNvPr id="19" name="図 18">
            <a:extLst>
              <a:ext uri="{FF2B5EF4-FFF2-40B4-BE49-F238E27FC236}">
                <a16:creationId xmlns:a16="http://schemas.microsoft.com/office/drawing/2014/main" id="{2E289368-D9FB-78E3-981B-5B637B6EA6B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6478" y="5704608"/>
            <a:ext cx="2723882" cy="922222"/>
          </a:xfrm>
          <a:prstGeom prst="rect">
            <a:avLst/>
          </a:prstGeom>
        </p:spPr>
      </p:pic>
      <p:pic>
        <p:nvPicPr>
          <p:cNvPr id="20" name="図 19">
            <a:extLst>
              <a:ext uri="{FF2B5EF4-FFF2-40B4-BE49-F238E27FC236}">
                <a16:creationId xmlns:a16="http://schemas.microsoft.com/office/drawing/2014/main" id="{96BEAE5D-43EF-0856-768C-A626E978CD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2717" y="3871937"/>
            <a:ext cx="2654350" cy="898680"/>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4" name="図 3">
            <a:extLst>
              <a:ext uri="{FF2B5EF4-FFF2-40B4-BE49-F238E27FC236}">
                <a16:creationId xmlns:a16="http://schemas.microsoft.com/office/drawing/2014/main" id="{2F5A6EEE-A059-05E0-5F23-C574B47512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27220" y="1559509"/>
            <a:ext cx="2723882" cy="922222"/>
          </a:xfrm>
          <a:prstGeom prst="rect">
            <a:avLst/>
          </a:prstGeom>
        </p:spPr>
      </p:pic>
      <p:pic>
        <p:nvPicPr>
          <p:cNvPr id="12" name="図 11">
            <a:extLst>
              <a:ext uri="{FF2B5EF4-FFF2-40B4-BE49-F238E27FC236}">
                <a16:creationId xmlns:a16="http://schemas.microsoft.com/office/drawing/2014/main" id="{ACD06A99-769B-C6C2-2168-07EE7082438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8163" y="4494606"/>
            <a:ext cx="1897412" cy="576178"/>
          </a:xfrm>
          <a:prstGeom prst="rect">
            <a:avLst/>
          </a:prstGeom>
        </p:spPr>
      </p:pic>
    </p:spTree>
    <p:extLst>
      <p:ext uri="{BB962C8B-B14F-4D97-AF65-F5344CB8AC3E}">
        <p14:creationId xmlns:p14="http://schemas.microsoft.com/office/powerpoint/2010/main" val="1300161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0504CEC-4F3B-63E2-DA4E-3D98994B4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689" y="2632596"/>
            <a:ext cx="2270282" cy="768646"/>
          </a:xfrm>
          <a:prstGeom prst="rect">
            <a:avLst/>
          </a:prstGeom>
          <a:ln>
            <a:noFill/>
          </a:ln>
        </p:spPr>
      </p:pic>
      <p:pic>
        <p:nvPicPr>
          <p:cNvPr id="33" name="図 32">
            <a:extLst>
              <a:ext uri="{FF2B5EF4-FFF2-40B4-BE49-F238E27FC236}">
                <a16:creationId xmlns:a16="http://schemas.microsoft.com/office/drawing/2014/main" id="{29BAABC9-88E0-C293-BC1F-604A245A2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754" y="2603872"/>
            <a:ext cx="2272848" cy="769516"/>
          </a:xfrm>
          <a:prstGeom prst="rect">
            <a:avLst/>
          </a:prstGeom>
          <a:ln>
            <a:noFill/>
          </a:ln>
        </p:spPr>
      </p:pic>
      <p:pic>
        <p:nvPicPr>
          <p:cNvPr id="36" name="図 35">
            <a:extLst>
              <a:ext uri="{FF2B5EF4-FFF2-40B4-BE49-F238E27FC236}">
                <a16:creationId xmlns:a16="http://schemas.microsoft.com/office/drawing/2014/main" id="{C96C730F-85CE-9042-E3F9-74C06F9EBA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r="8046" b="-3291"/>
          <a:stretch/>
        </p:blipFill>
        <p:spPr>
          <a:xfrm>
            <a:off x="5127149" y="5085184"/>
            <a:ext cx="1876195" cy="720080"/>
          </a:xfrm>
          <a:prstGeom prst="rect">
            <a:avLst/>
          </a:prstGeom>
          <a:ln>
            <a:noFill/>
          </a:ln>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20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男性）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3" name="図 12" descr="ジャンプするスケートボーダー&#10;&#10;中程度の精度で自動的に生成された説明">
            <a:extLst>
              <a:ext uri="{FF2B5EF4-FFF2-40B4-BE49-F238E27FC236}">
                <a16:creationId xmlns:a16="http://schemas.microsoft.com/office/drawing/2014/main" id="{7EA9D5AF-E972-60E6-7C1A-E51DE278C6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49" y="1014945"/>
            <a:ext cx="3631603" cy="5843055"/>
          </a:xfrm>
          <a:prstGeom prst="rect">
            <a:avLst/>
          </a:prstGeom>
        </p:spPr>
      </p:pic>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568673" y="2127046"/>
          <a:ext cx="5019500" cy="3678217"/>
        </p:xfrm>
        <a:graphic>
          <a:graphicData uri="http://schemas.openxmlformats.org/drawingml/2006/chart">
            <c:chart xmlns:c="http://schemas.openxmlformats.org/drawingml/2006/chart" xmlns:r="http://schemas.openxmlformats.org/officeDocument/2006/relationships" r:id="rId7"/>
          </a:graphicData>
        </a:graphic>
      </p:graphicFrame>
      <p:sp>
        <p:nvSpPr>
          <p:cNvPr id="25" name="テキスト ボックス 24">
            <a:extLst>
              <a:ext uri="{FF2B5EF4-FFF2-40B4-BE49-F238E27FC236}">
                <a16:creationId xmlns:a16="http://schemas.microsoft.com/office/drawing/2014/main" id="{AE73457B-6962-50E3-C338-4FAF7003E33A}"/>
              </a:ext>
            </a:extLst>
          </p:cNvPr>
          <p:cNvSpPr txBox="1"/>
          <p:nvPr/>
        </p:nvSpPr>
        <p:spPr>
          <a:xfrm>
            <a:off x="4401723" y="3140968"/>
            <a:ext cx="20403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pic>
        <p:nvPicPr>
          <p:cNvPr id="26" name="図 25" descr="文字の書かれた紙&#10;&#10;自動的に生成された説明">
            <a:extLst>
              <a:ext uri="{FF2B5EF4-FFF2-40B4-BE49-F238E27FC236}">
                <a16:creationId xmlns:a16="http://schemas.microsoft.com/office/drawing/2014/main" id="{91842DA5-4EF9-1784-7FCB-DB2F5D0322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36670" y="2664525"/>
            <a:ext cx="1145292" cy="1502877"/>
          </a:xfrm>
          <a:prstGeom prst="rect">
            <a:avLst/>
          </a:prstGeom>
        </p:spPr>
      </p:pic>
      <p:sp>
        <p:nvSpPr>
          <p:cNvPr id="34" name="テキスト ボックス 33">
            <a:extLst>
              <a:ext uri="{FF2B5EF4-FFF2-40B4-BE49-F238E27FC236}">
                <a16:creationId xmlns:a16="http://schemas.microsoft.com/office/drawing/2014/main" id="{94B3A421-D88B-F883-B6A4-369F4A0C2579}"/>
              </a:ext>
            </a:extLst>
          </p:cNvPr>
          <p:cNvSpPr txBox="1"/>
          <p:nvPr/>
        </p:nvSpPr>
        <p:spPr>
          <a:xfrm>
            <a:off x="9847200" y="3181441"/>
            <a:ext cx="18811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 </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ウィニング</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スタート</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p:txBody>
      </p:sp>
      <p:sp>
        <p:nvSpPr>
          <p:cNvPr id="35" name="テキスト ボックス 34">
            <a:extLst>
              <a:ext uri="{FF2B5EF4-FFF2-40B4-BE49-F238E27FC236}">
                <a16:creationId xmlns:a16="http://schemas.microsoft.com/office/drawing/2014/main" id="{F46B357F-E38E-58AE-B4B4-1D072BBFE10C}"/>
              </a:ext>
            </a:extLst>
          </p:cNvPr>
          <p:cNvSpPr txBox="1"/>
          <p:nvPr/>
        </p:nvSpPr>
        <p:spPr>
          <a:xfrm>
            <a:off x="5379131" y="5556209"/>
            <a:ext cx="30380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グルコエッジ</a:t>
            </a:r>
          </a:p>
        </p:txBody>
      </p:sp>
      <p:pic>
        <p:nvPicPr>
          <p:cNvPr id="37" name="図 36" descr="文字の書かれた紙&#10;&#10;自動的に生成された説明">
            <a:extLst>
              <a:ext uri="{FF2B5EF4-FFF2-40B4-BE49-F238E27FC236}">
                <a16:creationId xmlns:a16="http://schemas.microsoft.com/office/drawing/2014/main" id="{1AB8BA9E-BE07-6623-86CE-4FD2A9D0C8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01691" y="4329559"/>
            <a:ext cx="1489479" cy="997194"/>
          </a:xfrm>
          <a:prstGeom prst="rect">
            <a:avLst/>
          </a:prstGeom>
        </p:spPr>
      </p:pic>
      <p:sp>
        <p:nvSpPr>
          <p:cNvPr id="4" name="吹き出し: 角を丸めた四角形 3">
            <a:extLst>
              <a:ext uri="{FF2B5EF4-FFF2-40B4-BE49-F238E27FC236}">
                <a16:creationId xmlns:a16="http://schemas.microsoft.com/office/drawing/2014/main" id="{A1029D9C-2782-BA1D-A376-C9679CE373BF}"/>
              </a:ext>
            </a:extLst>
          </p:cNvPr>
          <p:cNvSpPr/>
          <p:nvPr/>
        </p:nvSpPr>
        <p:spPr>
          <a:xfrm>
            <a:off x="4079776" y="1316302"/>
            <a:ext cx="3092636" cy="798817"/>
          </a:xfrm>
          <a:prstGeom prst="wedgeRoundRectCallout">
            <a:avLst>
              <a:gd name="adj1" fmla="val 44011"/>
              <a:gd name="adj2" fmla="val 120246"/>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筋トレが大好き</a:t>
            </a:r>
          </a:p>
        </p:txBody>
      </p:sp>
      <p:sp>
        <p:nvSpPr>
          <p:cNvPr id="6" name="吹き出し: 角を丸めた四角形 5">
            <a:extLst>
              <a:ext uri="{FF2B5EF4-FFF2-40B4-BE49-F238E27FC236}">
                <a16:creationId xmlns:a16="http://schemas.microsoft.com/office/drawing/2014/main" id="{F500949D-A759-E959-16D0-B2C9A53E0B5E}"/>
              </a:ext>
            </a:extLst>
          </p:cNvPr>
          <p:cNvSpPr/>
          <p:nvPr/>
        </p:nvSpPr>
        <p:spPr>
          <a:xfrm>
            <a:off x="7600474" y="1343536"/>
            <a:ext cx="4232376" cy="802583"/>
          </a:xfrm>
          <a:prstGeom prst="wedgeRoundRectCallout">
            <a:avLst>
              <a:gd name="adj1" fmla="val -28481"/>
              <a:gd name="adj2" fmla="val 72097"/>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を効率よく始めたい</a:t>
            </a:r>
          </a:p>
        </p:txBody>
      </p:sp>
      <p:sp>
        <p:nvSpPr>
          <p:cNvPr id="8" name="吹き出し: 角を丸めた四角形 7">
            <a:extLst>
              <a:ext uri="{FF2B5EF4-FFF2-40B4-BE49-F238E27FC236}">
                <a16:creationId xmlns:a16="http://schemas.microsoft.com/office/drawing/2014/main" id="{6F90BF0C-9CED-961C-603B-147C3FD3BDEE}"/>
              </a:ext>
            </a:extLst>
          </p:cNvPr>
          <p:cNvSpPr/>
          <p:nvPr/>
        </p:nvSpPr>
        <p:spPr>
          <a:xfrm>
            <a:off x="8312571" y="5730093"/>
            <a:ext cx="3547164" cy="830997"/>
          </a:xfrm>
          <a:prstGeom prst="wedgeRoundRectCallout">
            <a:avLst>
              <a:gd name="adj1" fmla="val -31138"/>
              <a:gd name="adj2" fmla="val -85921"/>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ご飯はいつも大盛り</a:t>
            </a:r>
          </a:p>
        </p:txBody>
      </p:sp>
      <p:sp>
        <p:nvSpPr>
          <p:cNvPr id="17" name="テキスト ボックス 16">
            <a:extLst>
              <a:ext uri="{FF2B5EF4-FFF2-40B4-BE49-F238E27FC236}">
                <a16:creationId xmlns:a16="http://schemas.microsoft.com/office/drawing/2014/main" id="{1C9112BF-84C3-A677-37DC-3FA19A624148}"/>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筋</a:t>
            </a:r>
          </a:p>
        </p:txBody>
      </p:sp>
    </p:spTree>
    <p:extLst>
      <p:ext uri="{BB962C8B-B14F-4D97-AF65-F5344CB8AC3E}">
        <p14:creationId xmlns:p14="http://schemas.microsoft.com/office/powerpoint/2010/main" val="3890054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29BAABC9-88E0-C293-BC1F-604A245A2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8306" y="2175783"/>
            <a:ext cx="2272848" cy="769516"/>
          </a:xfrm>
          <a:prstGeom prst="rect">
            <a:avLst/>
          </a:prstGeom>
        </p:spPr>
      </p:pic>
      <p:pic>
        <p:nvPicPr>
          <p:cNvPr id="36" name="図 35">
            <a:extLst>
              <a:ext uri="{FF2B5EF4-FFF2-40B4-BE49-F238E27FC236}">
                <a16:creationId xmlns:a16="http://schemas.microsoft.com/office/drawing/2014/main" id="{C96C730F-85CE-9042-E3F9-74C06F9EB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7750" y="3948228"/>
            <a:ext cx="2133507" cy="728955"/>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70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a:t>
            </a:r>
            <a:r>
              <a:rPr lang="ja-JP" altLang="en-US" sz="3200">
                <a:solidFill>
                  <a:srgbClr val="4EBAB8"/>
                </a:solidFill>
                <a:latin typeface="Noto Sans JP Medium" panose="020B0600000000000000" pitchFamily="34" charset="-128"/>
                <a:ea typeface="Noto Sans JP Medium" panose="020B0600000000000000" pitchFamily="34" charset="-128"/>
              </a:rPr>
              <a:t> </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男性）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672627" y="2294435"/>
          <a:ext cx="4495861" cy="3164446"/>
        </p:xfrm>
        <a:graphic>
          <a:graphicData uri="http://schemas.openxmlformats.org/drawingml/2006/chart">
            <c:chart xmlns:c="http://schemas.openxmlformats.org/drawingml/2006/chart" xmlns:r="http://schemas.openxmlformats.org/officeDocument/2006/relationships" r:id="rId5"/>
          </a:graphicData>
        </a:graphic>
      </p:graphicFrame>
      <p:sp>
        <p:nvSpPr>
          <p:cNvPr id="25" name="テキスト ボックス 24">
            <a:extLst>
              <a:ext uri="{FF2B5EF4-FFF2-40B4-BE49-F238E27FC236}">
                <a16:creationId xmlns:a16="http://schemas.microsoft.com/office/drawing/2014/main" id="{AE73457B-6962-50E3-C338-4FAF7003E33A}"/>
              </a:ext>
            </a:extLst>
          </p:cNvPr>
          <p:cNvSpPr txBox="1"/>
          <p:nvPr/>
        </p:nvSpPr>
        <p:spPr>
          <a:xfrm>
            <a:off x="3844687" y="2771465"/>
            <a:ext cx="307778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pic>
        <p:nvPicPr>
          <p:cNvPr id="26" name="図 25" descr="文字の書かれた紙&#10;&#10;自動的に生成された説明">
            <a:extLst>
              <a:ext uri="{FF2B5EF4-FFF2-40B4-BE49-F238E27FC236}">
                <a16:creationId xmlns:a16="http://schemas.microsoft.com/office/drawing/2014/main" id="{91842DA5-4EF9-1784-7FCB-DB2F5D0322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43439" y="3035199"/>
            <a:ext cx="1282495" cy="1682917"/>
          </a:xfrm>
          <a:prstGeom prst="rect">
            <a:avLst/>
          </a:prstGeom>
        </p:spPr>
      </p:pic>
      <p:sp>
        <p:nvSpPr>
          <p:cNvPr id="35" name="テキスト ボックス 34">
            <a:extLst>
              <a:ext uri="{FF2B5EF4-FFF2-40B4-BE49-F238E27FC236}">
                <a16:creationId xmlns:a16="http://schemas.microsoft.com/office/drawing/2014/main" id="{F46B357F-E38E-58AE-B4B4-1D072BBFE10C}"/>
              </a:ext>
            </a:extLst>
          </p:cNvPr>
          <p:cNvSpPr txBox="1"/>
          <p:nvPr/>
        </p:nvSpPr>
        <p:spPr>
          <a:xfrm>
            <a:off x="9541193" y="4471748"/>
            <a:ext cx="2362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グルコエッジ</a:t>
            </a:r>
          </a:p>
        </p:txBody>
      </p:sp>
      <p:pic>
        <p:nvPicPr>
          <p:cNvPr id="37" name="図 36" descr="文字の書かれた紙&#10;&#10;自動的に生成された説明">
            <a:extLst>
              <a:ext uri="{FF2B5EF4-FFF2-40B4-BE49-F238E27FC236}">
                <a16:creationId xmlns:a16="http://schemas.microsoft.com/office/drawing/2014/main" id="{1AB8BA9E-BE07-6623-86CE-4FD2A9D0C85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20557" y="3385539"/>
            <a:ext cx="1445211" cy="967557"/>
          </a:xfrm>
          <a:prstGeom prst="rect">
            <a:avLst/>
          </a:prstGeom>
        </p:spPr>
      </p:pic>
      <p:sp>
        <p:nvSpPr>
          <p:cNvPr id="4" name="吹き出し: 角を丸めた四角形 3">
            <a:extLst>
              <a:ext uri="{FF2B5EF4-FFF2-40B4-BE49-F238E27FC236}">
                <a16:creationId xmlns:a16="http://schemas.microsoft.com/office/drawing/2014/main" id="{A1029D9C-2782-BA1D-A376-C9679CE373BF}"/>
              </a:ext>
            </a:extLst>
          </p:cNvPr>
          <p:cNvSpPr/>
          <p:nvPr/>
        </p:nvSpPr>
        <p:spPr>
          <a:xfrm>
            <a:off x="4079776" y="1046682"/>
            <a:ext cx="4183535" cy="1053529"/>
          </a:xfrm>
          <a:prstGeom prst="wedgeRoundRectCallout">
            <a:avLst>
              <a:gd name="adj1" fmla="val 29547"/>
              <a:gd name="adj2" fmla="val 91559"/>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いつまでも元気に</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歩けるカラダでいたい</a:t>
            </a:r>
          </a:p>
        </p:txBody>
      </p:sp>
      <p:sp>
        <p:nvSpPr>
          <p:cNvPr id="6" name="吹き出し: 角を丸めた四角形 5">
            <a:extLst>
              <a:ext uri="{FF2B5EF4-FFF2-40B4-BE49-F238E27FC236}">
                <a16:creationId xmlns:a16="http://schemas.microsoft.com/office/drawing/2014/main" id="{F500949D-A759-E959-16D0-B2C9A53E0B5E}"/>
              </a:ext>
            </a:extLst>
          </p:cNvPr>
          <p:cNvSpPr/>
          <p:nvPr/>
        </p:nvSpPr>
        <p:spPr>
          <a:xfrm>
            <a:off x="6977678" y="5563421"/>
            <a:ext cx="4521598" cy="1058659"/>
          </a:xfrm>
          <a:prstGeom prst="wedgeRoundRectCallout">
            <a:avLst>
              <a:gd name="adj1" fmla="val -26575"/>
              <a:gd name="adj2" fmla="val -74868"/>
              <a:gd name="adj3" fmla="val 16667"/>
            </a:avLst>
          </a:prstGeom>
          <a:solidFill>
            <a:srgbClr val="40C1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これからも糖質を気にしない毎日を送りたい</a:t>
            </a:r>
          </a:p>
        </p:txBody>
      </p:sp>
      <p:pic>
        <p:nvPicPr>
          <p:cNvPr id="3" name="図 2" descr="草の上に立っている少年&#10;&#10;中程度の精度で自動的に生成された説明">
            <a:extLst>
              <a:ext uri="{FF2B5EF4-FFF2-40B4-BE49-F238E27FC236}">
                <a16:creationId xmlns:a16="http://schemas.microsoft.com/office/drawing/2014/main" id="{126A95CF-EBAC-2783-485A-AD0EE69EEA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16" y="1046682"/>
            <a:ext cx="3639843" cy="5874750"/>
          </a:xfrm>
          <a:prstGeom prst="rect">
            <a:avLst/>
          </a:prstGeom>
        </p:spPr>
      </p:pic>
      <p:sp>
        <p:nvSpPr>
          <p:cNvPr id="11" name="テキスト ボックス 10">
            <a:extLst>
              <a:ext uri="{FF2B5EF4-FFF2-40B4-BE49-F238E27FC236}">
                <a16:creationId xmlns:a16="http://schemas.microsoft.com/office/drawing/2014/main" id="{39A63DE1-72EB-28BA-F5C8-9A66B535F962}"/>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力</a:t>
            </a:r>
          </a:p>
        </p:txBody>
      </p:sp>
    </p:spTree>
    <p:extLst>
      <p:ext uri="{BB962C8B-B14F-4D97-AF65-F5344CB8AC3E}">
        <p14:creationId xmlns:p14="http://schemas.microsoft.com/office/powerpoint/2010/main" val="2507677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D7CC865-91E3-52D9-CEBD-11ADDE8989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3504" y="2963071"/>
            <a:ext cx="2277003" cy="811707"/>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60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女性）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8" name="図 7" descr="ドレスを着て屋外に立っている女性&#10;&#10;低い精度で自動的に生成された説明">
            <a:extLst>
              <a:ext uri="{FF2B5EF4-FFF2-40B4-BE49-F238E27FC236}">
                <a16:creationId xmlns:a16="http://schemas.microsoft.com/office/drawing/2014/main" id="{6687B38C-3326-C452-FE48-0ED2DD25D78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720" y="1015309"/>
            <a:ext cx="4200450" cy="5918777"/>
          </a:xfrm>
          <a:prstGeom prst="rect">
            <a:avLst/>
          </a:prstGeom>
        </p:spPr>
      </p:pic>
      <p:pic>
        <p:nvPicPr>
          <p:cNvPr id="13" name="図 12" descr="文字の書かれた紙&#10;&#10;自動的に生成された説明">
            <a:extLst>
              <a:ext uri="{FF2B5EF4-FFF2-40B4-BE49-F238E27FC236}">
                <a16:creationId xmlns:a16="http://schemas.microsoft.com/office/drawing/2014/main" id="{8995160E-B795-9DBC-9E5C-7D24391AFB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48128" y="3334792"/>
            <a:ext cx="1897863" cy="2490417"/>
          </a:xfrm>
          <a:prstGeom prst="rect">
            <a:avLst/>
          </a:prstGeom>
        </p:spPr>
      </p:pic>
      <p:sp>
        <p:nvSpPr>
          <p:cNvPr id="14" name="テキスト ボックス 13">
            <a:extLst>
              <a:ext uri="{FF2B5EF4-FFF2-40B4-BE49-F238E27FC236}">
                <a16:creationId xmlns:a16="http://schemas.microsoft.com/office/drawing/2014/main" id="{AD297A00-BAAF-6470-9B62-E231846FF881}"/>
              </a:ext>
            </a:extLst>
          </p:cNvPr>
          <p:cNvSpPr txBox="1"/>
          <p:nvPr/>
        </p:nvSpPr>
        <p:spPr>
          <a:xfrm>
            <a:off x="4777098" y="3595926"/>
            <a:ext cx="227700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sp>
        <p:nvSpPr>
          <p:cNvPr id="10" name="吹き出し: 角を丸めた四角形 9">
            <a:extLst>
              <a:ext uri="{FF2B5EF4-FFF2-40B4-BE49-F238E27FC236}">
                <a16:creationId xmlns:a16="http://schemas.microsoft.com/office/drawing/2014/main" id="{6F491B4C-DDB9-9A2D-BE86-4135633F0D1C}"/>
              </a:ext>
            </a:extLst>
          </p:cNvPr>
          <p:cNvSpPr/>
          <p:nvPr/>
        </p:nvSpPr>
        <p:spPr>
          <a:xfrm>
            <a:off x="4871864" y="1378619"/>
            <a:ext cx="6210011" cy="1217249"/>
          </a:xfrm>
          <a:prstGeom prst="wedgeRoundRectCallout">
            <a:avLst>
              <a:gd name="adj1" fmla="val 11072"/>
              <a:gd name="adj2" fmla="val 88174"/>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最近、食が細くなってきたので、</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タンパク質を補いたい</a:t>
            </a:r>
          </a:p>
        </p:txBody>
      </p:sp>
      <p:sp>
        <p:nvSpPr>
          <p:cNvPr id="17" name="テキスト ボックス 16">
            <a:extLst>
              <a:ext uri="{FF2B5EF4-FFF2-40B4-BE49-F238E27FC236}">
                <a16:creationId xmlns:a16="http://schemas.microsoft.com/office/drawing/2014/main" id="{FEB88E1C-6CC4-5F0E-3E24-C8181AD98BA7}"/>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健</a:t>
            </a:r>
          </a:p>
        </p:txBody>
      </p:sp>
      <p:sp>
        <p:nvSpPr>
          <p:cNvPr id="4" name="楕円 3">
            <a:extLst>
              <a:ext uri="{FF2B5EF4-FFF2-40B4-BE49-F238E27FC236}">
                <a16:creationId xmlns:a16="http://schemas.microsoft.com/office/drawing/2014/main" id="{D0E01E42-2FD6-FE4F-D3E8-12FF35DE2EF6}"/>
              </a:ext>
            </a:extLst>
          </p:cNvPr>
          <p:cNvSpPr/>
          <p:nvPr/>
        </p:nvSpPr>
        <p:spPr>
          <a:xfrm>
            <a:off x="6592580" y="3021702"/>
            <a:ext cx="3140599" cy="3071594"/>
          </a:xfrm>
          <a:prstGeom prst="ellipse">
            <a:avLst/>
          </a:prstGeom>
          <a:no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2363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B8108A92-9B55-5206-3D08-040F5BD1E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0818" y="2479915"/>
            <a:ext cx="2117034" cy="716762"/>
          </a:xfrm>
          <a:prstGeom prst="rect">
            <a:avLst/>
          </a:prstGeom>
        </p:spPr>
      </p:pic>
      <p:pic>
        <p:nvPicPr>
          <p:cNvPr id="19" name="図 18">
            <a:extLst>
              <a:ext uri="{FF2B5EF4-FFF2-40B4-BE49-F238E27FC236}">
                <a16:creationId xmlns:a16="http://schemas.microsoft.com/office/drawing/2014/main" id="{7F70DA78-76D2-AF3D-EEC8-A82EEAEBDB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437" b="7139"/>
          <a:stretch/>
        </p:blipFill>
        <p:spPr>
          <a:xfrm>
            <a:off x="9363785" y="5169275"/>
            <a:ext cx="1996248" cy="716762"/>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310070"/>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30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女性）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383835" y="2675103"/>
          <a:ext cx="5019500" cy="3678217"/>
        </p:xfrm>
        <a:graphic>
          <a:graphicData uri="http://schemas.openxmlformats.org/drawingml/2006/chart">
            <c:chart xmlns:c="http://schemas.openxmlformats.org/drawingml/2006/chart" xmlns:r="http://schemas.openxmlformats.org/officeDocument/2006/relationships" r:id="rId5"/>
          </a:graphicData>
        </a:graphic>
      </p:graphicFrame>
      <p:pic>
        <p:nvPicPr>
          <p:cNvPr id="3" name="図 2" descr="女性, 人, 座る, 屋内 が含まれている画像&#10;&#10;自動的に生成された説明">
            <a:extLst>
              <a:ext uri="{FF2B5EF4-FFF2-40B4-BE49-F238E27FC236}">
                <a16:creationId xmlns:a16="http://schemas.microsoft.com/office/drawing/2014/main" id="{63619C63-53F4-6DCF-AEFD-F99852961E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 y="1042622"/>
            <a:ext cx="3922804" cy="5815378"/>
          </a:xfrm>
          <a:prstGeom prst="rect">
            <a:avLst/>
          </a:prstGeom>
        </p:spPr>
      </p:pic>
      <p:graphicFrame>
        <p:nvGraphicFramePr>
          <p:cNvPr id="4" name="グラフ 3">
            <a:extLst>
              <a:ext uri="{FF2B5EF4-FFF2-40B4-BE49-F238E27FC236}">
                <a16:creationId xmlns:a16="http://schemas.microsoft.com/office/drawing/2014/main" id="{C8DDB4BD-D22E-69CB-A59D-74CD7AA8E3B8}"/>
              </a:ext>
            </a:extLst>
          </p:cNvPr>
          <p:cNvGraphicFramePr/>
          <p:nvPr/>
        </p:nvGraphicFramePr>
        <p:xfrm>
          <a:off x="5234648" y="2509087"/>
          <a:ext cx="5425778" cy="3678217"/>
        </p:xfrm>
        <a:graphic>
          <a:graphicData uri="http://schemas.openxmlformats.org/drawingml/2006/chart">
            <c:chart xmlns:c="http://schemas.openxmlformats.org/drawingml/2006/chart" xmlns:r="http://schemas.openxmlformats.org/officeDocument/2006/relationships" r:id="rId7"/>
          </a:graphicData>
        </a:graphic>
      </p:graphicFrame>
      <p:pic>
        <p:nvPicPr>
          <p:cNvPr id="6" name="図 5" descr="文字の書かれた紙&#10;&#10;自動的に生成された説明">
            <a:extLst>
              <a:ext uri="{FF2B5EF4-FFF2-40B4-BE49-F238E27FC236}">
                <a16:creationId xmlns:a16="http://schemas.microsoft.com/office/drawing/2014/main" id="{B0F7BE00-5170-C7DD-C688-4A26D65608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34200" y="3046394"/>
            <a:ext cx="1145292" cy="1502877"/>
          </a:xfrm>
          <a:prstGeom prst="rect">
            <a:avLst/>
          </a:prstGeom>
        </p:spPr>
      </p:pic>
      <p:pic>
        <p:nvPicPr>
          <p:cNvPr id="9" name="図 8" descr="白黒の写真にテキストが書いてあるボトル&#10;&#10;中程度の精度で自動的に生成された説明">
            <a:extLst>
              <a:ext uri="{FF2B5EF4-FFF2-40B4-BE49-F238E27FC236}">
                <a16:creationId xmlns:a16="http://schemas.microsoft.com/office/drawing/2014/main" id="{CBCE2B11-C973-8249-C097-A3AFB57997F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33286" y="3172248"/>
            <a:ext cx="575626" cy="1234580"/>
          </a:xfrm>
          <a:prstGeom prst="rect">
            <a:avLst/>
          </a:prstGeom>
        </p:spPr>
      </p:pic>
      <p:pic>
        <p:nvPicPr>
          <p:cNvPr id="16" name="図 15" descr="黒い背景に白い文字がある&#10;&#10;低い精度で自動的に生成された説明">
            <a:extLst>
              <a:ext uri="{FF2B5EF4-FFF2-40B4-BE49-F238E27FC236}">
                <a16:creationId xmlns:a16="http://schemas.microsoft.com/office/drawing/2014/main" id="{86119483-528E-4F7F-29A3-D33A01E118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48466" y="4723751"/>
            <a:ext cx="661937" cy="1008112"/>
          </a:xfrm>
          <a:prstGeom prst="rect">
            <a:avLst/>
          </a:prstGeom>
        </p:spPr>
      </p:pic>
      <p:sp>
        <p:nvSpPr>
          <p:cNvPr id="18" name="テキスト ボックス 17">
            <a:extLst>
              <a:ext uri="{FF2B5EF4-FFF2-40B4-BE49-F238E27FC236}">
                <a16:creationId xmlns:a16="http://schemas.microsoft.com/office/drawing/2014/main" id="{01F791AB-359E-2B49-288F-9E68FAAB35E1}"/>
              </a:ext>
            </a:extLst>
          </p:cNvPr>
          <p:cNvSpPr txBox="1"/>
          <p:nvPr/>
        </p:nvSpPr>
        <p:spPr>
          <a:xfrm>
            <a:off x="9378482" y="5729532"/>
            <a:ext cx="27401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a:t>
            </a:r>
            <a:endParaRPr kumimoji="1" lang="en-US" altLang="ja-JP" sz="2400" b="0" i="0" u="none" strike="noStrike" kern="1200" cap="none" spc="0" normalizeH="0" baseline="0" noProof="0">
              <a:ln>
                <a:noFill/>
              </a:ln>
              <a:effectLst/>
              <a:highlight>
                <a:srgbClr val="FF00FF"/>
              </a:highligh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クレイブウィン</a:t>
            </a:r>
          </a:p>
        </p:txBody>
      </p:sp>
      <p:pic>
        <p:nvPicPr>
          <p:cNvPr id="20" name="図 19">
            <a:extLst>
              <a:ext uri="{FF2B5EF4-FFF2-40B4-BE49-F238E27FC236}">
                <a16:creationId xmlns:a16="http://schemas.microsoft.com/office/drawing/2014/main" id="{51C506B4-EFD9-3815-B5F9-20E83089E1F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2184" b="5731"/>
          <a:stretch/>
        </p:blipFill>
        <p:spPr>
          <a:xfrm>
            <a:off x="4114802" y="2496562"/>
            <a:ext cx="1859099" cy="675686"/>
          </a:xfrm>
          <a:prstGeom prst="rect">
            <a:avLst/>
          </a:prstGeom>
        </p:spPr>
      </p:pic>
      <p:sp>
        <p:nvSpPr>
          <p:cNvPr id="21" name="テキスト ボックス 20">
            <a:extLst>
              <a:ext uri="{FF2B5EF4-FFF2-40B4-BE49-F238E27FC236}">
                <a16:creationId xmlns:a16="http://schemas.microsoft.com/office/drawing/2014/main" id="{7E7BFC0D-51A2-BF12-F4B4-4F7157829019}"/>
              </a:ext>
            </a:extLst>
          </p:cNvPr>
          <p:cNvSpPr txBox="1"/>
          <p:nvPr/>
        </p:nvSpPr>
        <p:spPr>
          <a:xfrm>
            <a:off x="4123511" y="3011081"/>
            <a:ext cx="22256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sp>
        <p:nvSpPr>
          <p:cNvPr id="22" name="テキスト ボックス 21">
            <a:extLst>
              <a:ext uri="{FF2B5EF4-FFF2-40B4-BE49-F238E27FC236}">
                <a16:creationId xmlns:a16="http://schemas.microsoft.com/office/drawing/2014/main" id="{EABBD04B-7052-FDD7-97D8-459B7775AF4C}"/>
              </a:ext>
            </a:extLst>
          </p:cNvPr>
          <p:cNvSpPr txBox="1"/>
          <p:nvPr/>
        </p:nvSpPr>
        <p:spPr>
          <a:xfrm>
            <a:off x="9721122" y="3004933"/>
            <a:ext cx="19962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バーニング</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フォーカス</a:t>
            </a:r>
          </a:p>
        </p:txBody>
      </p:sp>
      <p:sp>
        <p:nvSpPr>
          <p:cNvPr id="10" name="吹き出し: 角を丸めた四角形 9">
            <a:extLst>
              <a:ext uri="{FF2B5EF4-FFF2-40B4-BE49-F238E27FC236}">
                <a16:creationId xmlns:a16="http://schemas.microsoft.com/office/drawing/2014/main" id="{6F491B4C-DDB9-9A2D-BE86-4135633F0D1C}"/>
              </a:ext>
            </a:extLst>
          </p:cNvPr>
          <p:cNvSpPr/>
          <p:nvPr/>
        </p:nvSpPr>
        <p:spPr>
          <a:xfrm>
            <a:off x="4165185" y="1291933"/>
            <a:ext cx="3082943" cy="1035297"/>
          </a:xfrm>
          <a:prstGeom prst="wedgeRoundRectCallout">
            <a:avLst>
              <a:gd name="adj1" fmla="val 41136"/>
              <a:gd name="adj2" fmla="val 112940"/>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肌や髪の美しさは</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譲れない</a:t>
            </a:r>
          </a:p>
        </p:txBody>
      </p:sp>
      <p:sp>
        <p:nvSpPr>
          <p:cNvPr id="23" name="吹き出し: 角を丸めた四角形 22">
            <a:extLst>
              <a:ext uri="{FF2B5EF4-FFF2-40B4-BE49-F238E27FC236}">
                <a16:creationId xmlns:a16="http://schemas.microsoft.com/office/drawing/2014/main" id="{73636BB0-1933-AC2A-C6E6-71C09FC8791E}"/>
              </a:ext>
            </a:extLst>
          </p:cNvPr>
          <p:cNvSpPr/>
          <p:nvPr/>
        </p:nvSpPr>
        <p:spPr>
          <a:xfrm>
            <a:off x="8092981" y="1297121"/>
            <a:ext cx="3437024" cy="1035297"/>
          </a:xfrm>
          <a:prstGeom prst="wedgeRoundRectCallout">
            <a:avLst>
              <a:gd name="adj1" fmla="val -30787"/>
              <a:gd name="adj2" fmla="val 99094"/>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燃えやすい</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カラダづくりがしたい</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5" name="吹き出し: 角を丸めた四角形 24">
            <a:extLst>
              <a:ext uri="{FF2B5EF4-FFF2-40B4-BE49-F238E27FC236}">
                <a16:creationId xmlns:a16="http://schemas.microsoft.com/office/drawing/2014/main" id="{1972F0AC-16CE-C80A-463E-440E64D9AD61}"/>
              </a:ext>
            </a:extLst>
          </p:cNvPr>
          <p:cNvSpPr/>
          <p:nvPr/>
        </p:nvSpPr>
        <p:spPr>
          <a:xfrm>
            <a:off x="4535041" y="5919994"/>
            <a:ext cx="2740172" cy="619402"/>
          </a:xfrm>
          <a:prstGeom prst="wedgeRoundRectCallout">
            <a:avLst>
              <a:gd name="adj1" fmla="val 32840"/>
              <a:gd name="adj2" fmla="val -96039"/>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甘い誘惑に</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NO</a:t>
            </a: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a:t>
            </a:r>
          </a:p>
        </p:txBody>
      </p:sp>
      <p:sp>
        <p:nvSpPr>
          <p:cNvPr id="27" name="テキスト ボックス 26">
            <a:extLst>
              <a:ext uri="{FF2B5EF4-FFF2-40B4-BE49-F238E27FC236}">
                <a16:creationId xmlns:a16="http://schemas.microsoft.com/office/drawing/2014/main" id="{315A78FD-576F-C8A4-45B1-5254B1472A70}"/>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美</a:t>
            </a:r>
          </a:p>
        </p:txBody>
      </p:sp>
    </p:spTree>
    <p:extLst>
      <p:ext uri="{BB962C8B-B14F-4D97-AF65-F5344CB8AC3E}">
        <p14:creationId xmlns:p14="http://schemas.microsoft.com/office/powerpoint/2010/main" val="3729862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78E0FFE7-8F39-C5CF-DBE8-93B6555E641B}"/>
              </a:ext>
            </a:extLst>
          </p:cNvPr>
          <p:cNvGrpSpPr/>
          <p:nvPr/>
        </p:nvGrpSpPr>
        <p:grpSpPr>
          <a:xfrm>
            <a:off x="0" y="0"/>
            <a:ext cx="12190476" cy="6858001"/>
            <a:chOff x="0" y="0"/>
            <a:chExt cx="12190476" cy="6858001"/>
          </a:xfrm>
        </p:grpSpPr>
        <p:pic>
          <p:nvPicPr>
            <p:cNvPr id="7" name="図 6" descr="結び目 が含まれている画像&#10;&#10;自動的に生成された説明">
              <a:extLst>
                <a:ext uri="{FF2B5EF4-FFF2-40B4-BE49-F238E27FC236}">
                  <a16:creationId xmlns:a16="http://schemas.microsoft.com/office/drawing/2014/main" id="{AEC18593-82F5-4394-50C4-0074F083DF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1784632" cy="6858000"/>
            </a:xfrm>
            <a:prstGeom prst="rect">
              <a:avLst/>
            </a:prstGeom>
          </p:spPr>
        </p:pic>
        <p:sp>
          <p:nvSpPr>
            <p:cNvPr id="11" name="正方形/長方形 10">
              <a:extLst>
                <a:ext uri="{FF2B5EF4-FFF2-40B4-BE49-F238E27FC236}">
                  <a16:creationId xmlns:a16="http://schemas.microsoft.com/office/drawing/2014/main" id="{B5F8040D-FF4A-2C99-1B04-DAFDB1EEECBB}"/>
                </a:ext>
              </a:extLst>
            </p:cNvPr>
            <p:cNvSpPr/>
            <p:nvPr/>
          </p:nvSpPr>
          <p:spPr>
            <a:xfrm>
              <a:off x="11496600" y="0"/>
              <a:ext cx="693876" cy="6857999"/>
            </a:xfrm>
            <a:prstGeom prst="rect">
              <a:avLst/>
            </a:prstGeom>
            <a:solidFill>
              <a:srgbClr val="0F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6267B9D5-B023-CD06-8772-B1D90813956E}"/>
              </a:ext>
            </a:extLst>
          </p:cNvPr>
          <p:cNvSpPr txBox="1"/>
          <p:nvPr/>
        </p:nvSpPr>
        <p:spPr>
          <a:xfrm>
            <a:off x="6240016" y="2828835"/>
            <a:ext cx="5544616" cy="1569660"/>
          </a:xfrm>
          <a:prstGeom prst="rect">
            <a:avLst/>
          </a:prstGeom>
          <a:noFill/>
        </p:spPr>
        <p:txBody>
          <a:bodyPr wrap="square" rtlCol="0">
            <a:spAutoFit/>
          </a:bodyPr>
          <a:lstStyle/>
          <a:p>
            <a:pPr algn="ctr"/>
            <a:r>
              <a:rPr lang="ja-JP" altLang="en-US" sz="3200">
                <a:solidFill>
                  <a:schemeClr val="bg1"/>
                </a:solidFill>
                <a:latin typeface="Noto Sans JP Light" panose="020B0200000000000000" pitchFamily="50" charset="-128"/>
                <a:ea typeface="Noto Sans JP Light" panose="020B0200000000000000" pitchFamily="50" charset="-128"/>
              </a:rPr>
              <a:t>より多くの人と繋がりたい。</a:t>
            </a:r>
            <a:endParaRPr lang="en-US" altLang="ja-JP" sz="3200">
              <a:solidFill>
                <a:schemeClr val="bg1"/>
              </a:solidFill>
              <a:latin typeface="Noto Sans JP Light" panose="020B0200000000000000" pitchFamily="50" charset="-128"/>
              <a:ea typeface="Noto Sans JP Light" panose="020B0200000000000000" pitchFamily="50" charset="-128"/>
            </a:endParaRPr>
          </a:p>
          <a:p>
            <a:pPr algn="ctr"/>
            <a:endParaRPr lang="en-US" altLang="ja-JP" sz="3200">
              <a:solidFill>
                <a:schemeClr val="bg1"/>
              </a:solidFill>
              <a:latin typeface="Noto Sans JP Light" panose="020B0200000000000000" pitchFamily="50" charset="-128"/>
              <a:ea typeface="Noto Sans JP Light" panose="020B0200000000000000" pitchFamily="50" charset="-128"/>
            </a:endParaRPr>
          </a:p>
          <a:p>
            <a:pPr algn="ctr"/>
            <a:r>
              <a:rPr lang="ja-JP" altLang="en-US" sz="3200">
                <a:solidFill>
                  <a:schemeClr val="bg1"/>
                </a:solidFill>
                <a:latin typeface="Noto Sans JP Light" panose="020B0200000000000000" pitchFamily="50" charset="-128"/>
                <a:ea typeface="Noto Sans JP Light" panose="020B0200000000000000" pitchFamily="50" charset="-128"/>
              </a:rPr>
              <a:t>こたえは、</a:t>
            </a:r>
            <a:r>
              <a:rPr lang="en-US" altLang="ja-JP" sz="3200">
                <a:solidFill>
                  <a:schemeClr val="bg1"/>
                </a:solidFill>
                <a:latin typeface="Noto Sans JP Light" panose="020B0200000000000000" pitchFamily="50" charset="-128"/>
                <a:ea typeface="Noto Sans JP Light" panose="020B0200000000000000" pitchFamily="50" charset="-128"/>
              </a:rPr>
              <a:t>TRME</a:t>
            </a:r>
            <a:r>
              <a:rPr lang="ja-JP" altLang="en-US" sz="3200">
                <a:solidFill>
                  <a:schemeClr val="bg1"/>
                </a:solidFill>
                <a:latin typeface="Noto Sans JP Light" panose="020B0200000000000000" pitchFamily="50" charset="-128"/>
                <a:ea typeface="Noto Sans JP Light" panose="020B0200000000000000" pitchFamily="50" charset="-128"/>
              </a:rPr>
              <a:t>の中に。</a:t>
            </a:r>
            <a:endParaRPr lang="en-US" altLang="ja-JP" sz="3200">
              <a:solidFill>
                <a:schemeClr val="bg1"/>
              </a:solidFill>
              <a:latin typeface="Noto Sans JP Light" panose="020B0200000000000000" pitchFamily="50" charset="-128"/>
              <a:ea typeface="Noto Sans JP Light" panose="020B0200000000000000" pitchFamily="50" charset="-128"/>
            </a:endParaRPr>
          </a:p>
        </p:txBody>
      </p:sp>
    </p:spTree>
    <p:extLst>
      <p:ext uri="{BB962C8B-B14F-4D97-AF65-F5344CB8AC3E}">
        <p14:creationId xmlns:p14="http://schemas.microsoft.com/office/powerpoint/2010/main" val="3982022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1C2C1-49DE-85CB-1E96-5319D1F6EE3E}"/>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1604C66B-F3D5-3097-6021-AD72486C470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2D134C02-18C5-B1A7-ADAB-A3FFBDF93948}"/>
              </a:ext>
            </a:extLst>
          </p:cNvPr>
          <p:cNvSpPr txBox="1"/>
          <p:nvPr/>
        </p:nvSpPr>
        <p:spPr>
          <a:xfrm>
            <a:off x="8112224" y="3429000"/>
            <a:ext cx="367240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バナナ風味</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ウィニングスタート</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専用スプーン</a:t>
            </a:r>
          </a:p>
        </p:txBody>
      </p:sp>
      <p:sp>
        <p:nvSpPr>
          <p:cNvPr id="10" name="テキスト ボックス 9">
            <a:extLst>
              <a:ext uri="{FF2B5EF4-FFF2-40B4-BE49-F238E27FC236}">
                <a16:creationId xmlns:a16="http://schemas.microsoft.com/office/drawing/2014/main" id="{53AB09DA-9CC3-253A-3591-CF17B6CD766F}"/>
              </a:ext>
            </a:extLst>
          </p:cNvPr>
          <p:cNvSpPr txBox="1"/>
          <p:nvPr/>
        </p:nvSpPr>
        <p:spPr>
          <a:xfrm>
            <a:off x="373977" y="1198623"/>
            <a:ext cx="456989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日間 キット</a:t>
            </a:r>
          </a:p>
        </p:txBody>
      </p:sp>
      <p:sp>
        <p:nvSpPr>
          <p:cNvPr id="13" name="フローチャート: 端子 12">
            <a:extLst>
              <a:ext uri="{FF2B5EF4-FFF2-40B4-BE49-F238E27FC236}">
                <a16:creationId xmlns:a16="http://schemas.microsoft.com/office/drawing/2014/main" id="{AD315FDC-CC70-ABBD-D8EA-1F508521ACC2}"/>
              </a:ext>
            </a:extLst>
          </p:cNvPr>
          <p:cNvSpPr/>
          <p:nvPr/>
        </p:nvSpPr>
        <p:spPr>
          <a:xfrm>
            <a:off x="407368" y="275735"/>
            <a:ext cx="3456384" cy="811251"/>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短期決戦で</a:t>
            </a:r>
            <a:endParaRPr kumimoji="1" lang="en-US" altLang="ja-JP"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弾みをつける</a:t>
            </a:r>
          </a:p>
        </p:txBody>
      </p:sp>
      <p:sp>
        <p:nvSpPr>
          <p:cNvPr id="3" name="正方形/長方形 2">
            <a:extLst>
              <a:ext uri="{FF2B5EF4-FFF2-40B4-BE49-F238E27FC236}">
                <a16:creationId xmlns:a16="http://schemas.microsoft.com/office/drawing/2014/main" id="{698864D1-0922-9775-0C26-2C82F14ACF10}"/>
              </a:ext>
            </a:extLst>
          </p:cNvPr>
          <p:cNvSpPr/>
          <p:nvPr/>
        </p:nvSpPr>
        <p:spPr>
          <a:xfrm>
            <a:off x="4259796" y="3488108"/>
            <a:ext cx="3672408" cy="100186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日間 キット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（バナナ風味）</a:t>
            </a:r>
            <a:endParaRPr kumimoji="1" lang="en-US" altLang="ja-JP"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正方形/長方形 5">
            <a:extLst>
              <a:ext uri="{FF2B5EF4-FFF2-40B4-BE49-F238E27FC236}">
                <a16:creationId xmlns:a16="http://schemas.microsoft.com/office/drawing/2014/main" id="{D5044ACE-E920-A005-6C7E-DF1229BCDEE0}"/>
              </a:ext>
            </a:extLst>
          </p:cNvPr>
          <p:cNvSpPr/>
          <p:nvPr/>
        </p:nvSpPr>
        <p:spPr>
          <a:xfrm>
            <a:off x="4259796" y="5180272"/>
            <a:ext cx="3672408" cy="100186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日間 キット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（ストロベリーヨーグルト風味）</a:t>
            </a:r>
            <a:endParaRPr kumimoji="1" lang="en-US" altLang="ja-JP"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E9C340F3-AD92-A7E1-967D-6CBAD7D2B5DA}"/>
              </a:ext>
            </a:extLst>
          </p:cNvPr>
          <p:cNvSpPr txBox="1"/>
          <p:nvPr/>
        </p:nvSpPr>
        <p:spPr>
          <a:xfrm>
            <a:off x="8112224" y="5143500"/>
            <a:ext cx="3672408"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a:t>
            </a:r>
            <a:b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b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ストロベリーヨーグルト風味</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ウィニングスタート</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専用スプーン</a:t>
            </a:r>
          </a:p>
        </p:txBody>
      </p:sp>
      <p:sp>
        <p:nvSpPr>
          <p:cNvPr id="14" name="テキスト ボックス 13">
            <a:extLst>
              <a:ext uri="{FF2B5EF4-FFF2-40B4-BE49-F238E27FC236}">
                <a16:creationId xmlns:a16="http://schemas.microsoft.com/office/drawing/2014/main" id="{3170E7A9-F9D3-2185-8CA0-A15CA2B2B921}"/>
              </a:ext>
            </a:extLst>
          </p:cNvPr>
          <p:cNvSpPr txBox="1"/>
          <p:nvPr/>
        </p:nvSpPr>
        <p:spPr>
          <a:xfrm>
            <a:off x="409278" y="2233589"/>
            <a:ext cx="108712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だれでも気軽に始めることができるキットです。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短期間で</a:t>
            </a:r>
            <a:r>
              <a:rPr lang="ja-JP" altLang="en-US" sz="2400">
                <a:solidFill>
                  <a:prstClr val="white">
                    <a:lumMod val="95000"/>
                  </a:prstClr>
                </a:solidFill>
                <a:latin typeface="Noto Sans JP Light" panose="020B0300000000000000" pitchFamily="34" charset="-128"/>
                <a:ea typeface="Noto Sans JP Light" panose="020B0300000000000000" pitchFamily="34" charset="-128"/>
              </a:rPr>
              <a:t>、</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なりたいカラダに向けて一歩踏み出すことができます。</a:t>
            </a:r>
          </a:p>
        </p:txBody>
      </p:sp>
      <p:pic>
        <p:nvPicPr>
          <p:cNvPr id="4" name="図 3" descr="暗い, 座る, カップ, テーブル が含まれている画像&#10;&#10;自動的に生成された説明">
            <a:extLst>
              <a:ext uri="{FF2B5EF4-FFF2-40B4-BE49-F238E27FC236}">
                <a16:creationId xmlns:a16="http://schemas.microsoft.com/office/drawing/2014/main" id="{A7FC1643-F9EB-EB25-2CAE-D04B42F26F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69128">
            <a:off x="409570" y="5978879"/>
            <a:ext cx="1523441" cy="872946"/>
          </a:xfrm>
          <a:prstGeom prst="rect">
            <a:avLst/>
          </a:prstGeom>
        </p:spPr>
      </p:pic>
      <p:graphicFrame>
        <p:nvGraphicFramePr>
          <p:cNvPr id="15" name="グラフ 14">
            <a:extLst>
              <a:ext uri="{FF2B5EF4-FFF2-40B4-BE49-F238E27FC236}">
                <a16:creationId xmlns:a16="http://schemas.microsoft.com/office/drawing/2014/main" id="{A0851E1D-BCED-0654-B6BA-71FF858A7D5D}"/>
              </a:ext>
            </a:extLst>
          </p:cNvPr>
          <p:cNvGraphicFramePr/>
          <p:nvPr/>
        </p:nvGraphicFramePr>
        <p:xfrm>
          <a:off x="8762626" y="11126"/>
          <a:ext cx="4174134" cy="2374993"/>
        </p:xfrm>
        <a:graphic>
          <a:graphicData uri="http://schemas.openxmlformats.org/drawingml/2006/chart">
            <c:chart xmlns:c="http://schemas.openxmlformats.org/drawingml/2006/chart" xmlns:r="http://schemas.openxmlformats.org/officeDocument/2006/relationships" r:id="rId4"/>
          </a:graphicData>
        </a:graphic>
      </p:graphicFrame>
      <p:pic>
        <p:nvPicPr>
          <p:cNvPr id="16" name="図 15" descr="文字の書かれた紙&#10;&#10;自動的に生成された説明">
            <a:extLst>
              <a:ext uri="{FF2B5EF4-FFF2-40B4-BE49-F238E27FC236}">
                <a16:creationId xmlns:a16="http://schemas.microsoft.com/office/drawing/2014/main" id="{95A978F0-F412-B3F8-8D00-9D26A41114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68623" y="651497"/>
            <a:ext cx="939734" cy="1233139"/>
          </a:xfrm>
          <a:prstGeom prst="rect">
            <a:avLst/>
          </a:prstGeom>
        </p:spPr>
      </p:pic>
      <p:pic>
        <p:nvPicPr>
          <p:cNvPr id="17" name="図 16" descr="白黒の写真にテキストが書いてあるボトル&#10;&#10;中程度の精度で自動的に生成された説明">
            <a:extLst>
              <a:ext uri="{FF2B5EF4-FFF2-40B4-BE49-F238E27FC236}">
                <a16:creationId xmlns:a16="http://schemas.microsoft.com/office/drawing/2014/main" id="{53A3796F-0356-76E3-0B17-3B714B26F1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155363" y="836712"/>
            <a:ext cx="413245" cy="965689"/>
          </a:xfrm>
          <a:prstGeom prst="rect">
            <a:avLst/>
          </a:prstGeom>
        </p:spPr>
      </p:pic>
      <p:pic>
        <p:nvPicPr>
          <p:cNvPr id="5" name="図 4" descr="文字の書かれた紙&#10;&#10;自動的に生成された説明">
            <a:extLst>
              <a:ext uri="{FF2B5EF4-FFF2-40B4-BE49-F238E27FC236}">
                <a16:creationId xmlns:a16="http://schemas.microsoft.com/office/drawing/2014/main" id="{36F3253A-1780-0BA0-2046-69C0DB5006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2608" y="3114406"/>
            <a:ext cx="2635739" cy="3022780"/>
          </a:xfrm>
          <a:prstGeom prst="rect">
            <a:avLst/>
          </a:prstGeom>
        </p:spPr>
      </p:pic>
      <p:pic>
        <p:nvPicPr>
          <p:cNvPr id="11" name="図 10" descr="白黒の写真にテキストが書いてあるボトル&#10;&#10;中程度の精度で自動的に生成された説明">
            <a:extLst>
              <a:ext uri="{FF2B5EF4-FFF2-40B4-BE49-F238E27FC236}">
                <a16:creationId xmlns:a16="http://schemas.microsoft.com/office/drawing/2014/main" id="{AE769CDB-25F7-190D-D04C-AD5CA7E1823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74322" y="4671060"/>
            <a:ext cx="627395" cy="1466126"/>
          </a:xfrm>
          <a:prstGeom prst="rect">
            <a:avLst/>
          </a:prstGeom>
        </p:spPr>
      </p:pic>
    </p:spTree>
    <p:extLst>
      <p:ext uri="{BB962C8B-B14F-4D97-AF65-F5344CB8AC3E}">
        <p14:creationId xmlns:p14="http://schemas.microsoft.com/office/powerpoint/2010/main" val="2117624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443A-8CA4-8544-59A1-B7B0B2584CC0}"/>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561BA3CA-C46A-6E30-DD0D-C3F7167C5C96}"/>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0" name="テキスト ボックス 9">
            <a:extLst>
              <a:ext uri="{FF2B5EF4-FFF2-40B4-BE49-F238E27FC236}">
                <a16:creationId xmlns:a16="http://schemas.microsoft.com/office/drawing/2014/main" id="{A8012350-38DD-4F6A-9A47-5DE774CC884D}"/>
              </a:ext>
            </a:extLst>
          </p:cNvPr>
          <p:cNvSpPr txBox="1"/>
          <p:nvPr/>
        </p:nvSpPr>
        <p:spPr>
          <a:xfrm>
            <a:off x="407369" y="1374378"/>
            <a:ext cx="446449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3</a:t>
            </a:r>
            <a:r>
              <a:rPr lang="ja-JP" altLang="en-US" sz="5400">
                <a:solidFill>
                  <a:prstClr val="white"/>
                </a:solidFill>
                <a:latin typeface="Noto Sans JP Medium" panose="020B0600000000000000" pitchFamily="34" charset="-128"/>
                <a:ea typeface="Noto Sans JP Medium" panose="020B0600000000000000" pitchFamily="34" charset="-128"/>
              </a:rPr>
              <a:t>ヵ</a:t>
            </a:r>
            <a:r>
              <a:rPr kumimoji="1" lang="ja-JP" altLang="en-US"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月 キット</a:t>
            </a:r>
          </a:p>
        </p:txBody>
      </p:sp>
      <p:sp>
        <p:nvSpPr>
          <p:cNvPr id="13" name="フローチャート: 端子 12">
            <a:extLst>
              <a:ext uri="{FF2B5EF4-FFF2-40B4-BE49-F238E27FC236}">
                <a16:creationId xmlns:a16="http://schemas.microsoft.com/office/drawing/2014/main" id="{548ED236-BD57-C905-F589-0565BFF2EC46}"/>
              </a:ext>
            </a:extLst>
          </p:cNvPr>
          <p:cNvSpPr/>
          <p:nvPr/>
        </p:nvSpPr>
        <p:spPr>
          <a:xfrm>
            <a:off x="407368" y="275736"/>
            <a:ext cx="3744416" cy="921016"/>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理想のボディに</a:t>
            </a:r>
            <a:endParaRPr kumimoji="1" lang="en-US" altLang="ja-JP"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邁進したい方に</a:t>
            </a:r>
          </a:p>
        </p:txBody>
      </p:sp>
      <p:pic>
        <p:nvPicPr>
          <p:cNvPr id="2" name="図 1" descr="文字の書かれた紙&#10;&#10;自動的に生成された説明">
            <a:extLst>
              <a:ext uri="{FF2B5EF4-FFF2-40B4-BE49-F238E27FC236}">
                <a16:creationId xmlns:a16="http://schemas.microsoft.com/office/drawing/2014/main" id="{DDB053BF-9920-E896-5F62-A52B3DE11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76" y="3204711"/>
            <a:ext cx="4162082" cy="2615510"/>
          </a:xfrm>
          <a:prstGeom prst="rect">
            <a:avLst/>
          </a:prstGeom>
        </p:spPr>
      </p:pic>
      <p:sp>
        <p:nvSpPr>
          <p:cNvPr id="3" name="テキスト ボックス 2">
            <a:extLst>
              <a:ext uri="{FF2B5EF4-FFF2-40B4-BE49-F238E27FC236}">
                <a16:creationId xmlns:a16="http://schemas.microsoft.com/office/drawing/2014/main" id="{65013D3E-C293-4F5A-04B0-42075CA99F50}"/>
              </a:ext>
            </a:extLst>
          </p:cNvPr>
          <p:cNvSpPr txBox="1"/>
          <p:nvPr/>
        </p:nvSpPr>
        <p:spPr>
          <a:xfrm>
            <a:off x="5088256" y="4360455"/>
            <a:ext cx="6264696" cy="2092881"/>
          </a:xfrm>
          <a:prstGeom prst="rect">
            <a:avLst/>
          </a:prstGeom>
          <a:noFill/>
        </p:spPr>
        <p:txBody>
          <a:bodyPr wrap="square">
            <a:spAutoFit/>
          </a:bodyPr>
          <a:lstStyle/>
          <a:p>
            <a:r>
              <a:rPr kumimoji="1" lang="ja-JP" altLang="en-US">
                <a:solidFill>
                  <a:schemeClr val="bg1">
                    <a:lumMod val="95000"/>
                  </a:schemeClr>
                </a:solidFill>
                <a:latin typeface="Noto Sans JP Light" panose="020B0300000000000000" pitchFamily="34" charset="-128"/>
                <a:ea typeface="Noto Sans JP Light" panose="020B0300000000000000" pitchFamily="34" charset="-128"/>
              </a:rPr>
              <a:t>セット内容</a:t>
            </a:r>
            <a:endParaRPr kumimoji="1" lang="en-US" altLang="ja-JP">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バナナ風味（</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4</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バッグ</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ストロベリーヨーグルト風味（</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4</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バッグ</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ウィニングスタート（</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2</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グルコエッジ</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箱）</a:t>
            </a:r>
            <a:endParaRPr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バーニングフォーカス（</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クレイブウィン（</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専用スプーン</a:t>
            </a:r>
          </a:p>
        </p:txBody>
      </p:sp>
      <p:sp>
        <p:nvSpPr>
          <p:cNvPr id="4" name="テキスト ボックス 3">
            <a:extLst>
              <a:ext uri="{FF2B5EF4-FFF2-40B4-BE49-F238E27FC236}">
                <a16:creationId xmlns:a16="http://schemas.microsoft.com/office/drawing/2014/main" id="{B54603CB-6ACE-A822-6000-B32BD285AD59}"/>
              </a:ext>
            </a:extLst>
          </p:cNvPr>
          <p:cNvSpPr txBox="1"/>
          <p:nvPr/>
        </p:nvSpPr>
        <p:spPr>
          <a:xfrm>
            <a:off x="3798865" y="2574354"/>
            <a:ext cx="783455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本気で頑張りたい方を対象にしたキットです。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まず</a:t>
            </a:r>
            <a:r>
              <a:rPr lang="ja-JP" altLang="en-US" sz="2400">
                <a:solidFill>
                  <a:prstClr val="white">
                    <a:lumMod val="95000"/>
                  </a:prstClr>
                </a:solidFill>
                <a:latin typeface="Noto Sans JP Light" panose="020B0300000000000000" pitchFamily="34" charset="-128"/>
                <a:ea typeface="Noto Sans JP Light" panose="020B0300000000000000" pitchFamily="34" charset="-128"/>
              </a:rPr>
              <a:t>は</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全製品を試し、自分に何が必要かを見極めます。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その後は、自分のニーズに合わせた製品を自由に選んで続けるのがおすすめです。</a:t>
            </a:r>
          </a:p>
        </p:txBody>
      </p:sp>
      <p:pic>
        <p:nvPicPr>
          <p:cNvPr id="6" name="図 5" descr="暗い, 座る, カップ, テーブル が含まれている画像&#10;&#10;自動的に生成された説明">
            <a:extLst>
              <a:ext uri="{FF2B5EF4-FFF2-40B4-BE49-F238E27FC236}">
                <a16:creationId xmlns:a16="http://schemas.microsoft.com/office/drawing/2014/main" id="{BFF44BF9-C0D4-609B-1FAC-03DD825956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69128">
            <a:off x="870102" y="5498513"/>
            <a:ext cx="1523441" cy="872946"/>
          </a:xfrm>
          <a:prstGeom prst="rect">
            <a:avLst/>
          </a:prstGeom>
        </p:spPr>
      </p:pic>
      <p:graphicFrame>
        <p:nvGraphicFramePr>
          <p:cNvPr id="5" name="グラフ 4">
            <a:extLst>
              <a:ext uri="{FF2B5EF4-FFF2-40B4-BE49-F238E27FC236}">
                <a16:creationId xmlns:a16="http://schemas.microsoft.com/office/drawing/2014/main" id="{B918D7F1-D025-E77C-F5E2-7D0EEFDE1CC0}"/>
              </a:ext>
            </a:extLst>
          </p:cNvPr>
          <p:cNvGraphicFramePr/>
          <p:nvPr/>
        </p:nvGraphicFramePr>
        <p:xfrm>
          <a:off x="8616280" y="118483"/>
          <a:ext cx="3983088" cy="2518429"/>
        </p:xfrm>
        <a:graphic>
          <a:graphicData uri="http://schemas.openxmlformats.org/drawingml/2006/chart">
            <c:chart xmlns:c="http://schemas.openxmlformats.org/drawingml/2006/chart" xmlns:r="http://schemas.openxmlformats.org/officeDocument/2006/relationships" r:id="rId5"/>
          </a:graphicData>
        </a:graphic>
      </p:graphicFrame>
      <p:pic>
        <p:nvPicPr>
          <p:cNvPr id="8" name="図 7" descr="文字の書かれた紙&#10;&#10;自動的に生成された説明">
            <a:extLst>
              <a:ext uri="{FF2B5EF4-FFF2-40B4-BE49-F238E27FC236}">
                <a16:creationId xmlns:a16="http://schemas.microsoft.com/office/drawing/2014/main" id="{DB2FE2FA-4FA8-1956-2914-EBA7205427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40416" y="253252"/>
            <a:ext cx="666320" cy="874359"/>
          </a:xfrm>
          <a:prstGeom prst="rect">
            <a:avLst/>
          </a:prstGeom>
        </p:spPr>
      </p:pic>
      <p:pic>
        <p:nvPicPr>
          <p:cNvPr id="11" name="図 10" descr="白黒の写真にテキストが書いてあるボトル&#10;&#10;中程度の精度で自動的に生成された説明">
            <a:extLst>
              <a:ext uri="{FF2B5EF4-FFF2-40B4-BE49-F238E27FC236}">
                <a16:creationId xmlns:a16="http://schemas.microsoft.com/office/drawing/2014/main" id="{FCBC6D45-3696-6CB2-A977-63E77E85FC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36562" y="1290219"/>
            <a:ext cx="313828" cy="673087"/>
          </a:xfrm>
          <a:prstGeom prst="rect">
            <a:avLst/>
          </a:prstGeom>
        </p:spPr>
      </p:pic>
      <p:pic>
        <p:nvPicPr>
          <p:cNvPr id="12" name="図 11" descr="白黒の写真にテキストが書いてあるボトル&#10;&#10;中程度の精度で自動的に生成された説明">
            <a:extLst>
              <a:ext uri="{FF2B5EF4-FFF2-40B4-BE49-F238E27FC236}">
                <a16:creationId xmlns:a16="http://schemas.microsoft.com/office/drawing/2014/main" id="{E7057B8D-6DF3-034B-8B63-E253C3309D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48529" y="451658"/>
            <a:ext cx="288032" cy="673086"/>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796C0651-C806-847A-3DC0-B198D099A4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754740" y="1374378"/>
            <a:ext cx="364727" cy="555469"/>
          </a:xfrm>
          <a:prstGeom prst="rect">
            <a:avLst/>
          </a:prstGeom>
        </p:spPr>
      </p:pic>
      <p:pic>
        <p:nvPicPr>
          <p:cNvPr id="15" name="図 14" descr="文字の書かれた紙&#10;&#10;自動的に生成された説明">
            <a:extLst>
              <a:ext uri="{FF2B5EF4-FFF2-40B4-BE49-F238E27FC236}">
                <a16:creationId xmlns:a16="http://schemas.microsoft.com/office/drawing/2014/main" id="{AA5BDA7C-F732-3C1B-2EEE-63A8322B7E4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44472" y="1844824"/>
            <a:ext cx="633012" cy="423796"/>
          </a:xfrm>
          <a:prstGeom prst="rect">
            <a:avLst/>
          </a:prstGeom>
        </p:spPr>
      </p:pic>
    </p:spTree>
    <p:extLst>
      <p:ext uri="{BB962C8B-B14F-4D97-AF65-F5344CB8AC3E}">
        <p14:creationId xmlns:p14="http://schemas.microsoft.com/office/powerpoint/2010/main" val="964430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B7FDD0-2149-C310-3345-280DBD448BED}"/>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よくある質問</a:t>
            </a:r>
          </a:p>
        </p:txBody>
      </p:sp>
      <p:pic>
        <p:nvPicPr>
          <p:cNvPr id="9" name="図 8" descr="文字の書かれた紙&#10;&#10;自動的に生成された説明">
            <a:extLst>
              <a:ext uri="{FF2B5EF4-FFF2-40B4-BE49-F238E27FC236}">
                <a16:creationId xmlns:a16="http://schemas.microsoft.com/office/drawing/2014/main" id="{18FD55D6-512B-5B03-A106-AA7692312D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8167948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6585A5-EC81-DBCA-0A3D-DB28D9C8358A}"/>
              </a:ext>
            </a:extLst>
          </p:cNvPr>
          <p:cNvPicPr>
            <a:picLocks noChangeAspect="1"/>
          </p:cNvPicPr>
          <p:nvPr/>
        </p:nvPicPr>
        <p:blipFill>
          <a:blip r:embed="rId3"/>
          <a:stretch>
            <a:fillRect/>
          </a:stretch>
        </p:blipFill>
        <p:spPr>
          <a:xfrm>
            <a:off x="1323419" y="865283"/>
            <a:ext cx="10786577" cy="5778682"/>
          </a:xfrm>
          <a:prstGeom prst="rect">
            <a:avLst/>
          </a:prstGeom>
          <a:ln>
            <a:solidFill>
              <a:schemeClr val="tx1">
                <a:lumMod val="50000"/>
                <a:lumOff val="50000"/>
              </a:schemeClr>
            </a:solidFill>
          </a:ln>
        </p:spPr>
      </p:pic>
      <p:sp>
        <p:nvSpPr>
          <p:cNvPr id="39" name="テキスト ボックス 38">
            <a:extLst>
              <a:ext uri="{FF2B5EF4-FFF2-40B4-BE49-F238E27FC236}">
                <a16:creationId xmlns:a16="http://schemas.microsoft.com/office/drawing/2014/main" id="{962E41A8-B31D-EFBC-9A1F-0DA1DD7B7902}"/>
              </a:ext>
            </a:extLst>
          </p:cNvPr>
          <p:cNvSpPr txBox="1"/>
          <p:nvPr/>
        </p:nvSpPr>
        <p:spPr>
          <a:xfrm>
            <a:off x="1169947" y="188640"/>
            <a:ext cx="10473569" cy="646331"/>
          </a:xfrm>
          <a:prstGeom prst="rect">
            <a:avLst/>
          </a:prstGeom>
          <a:noFill/>
        </p:spPr>
        <p:txBody>
          <a:bodyPr wrap="square">
            <a:spAutoFit/>
          </a:bodyPr>
          <a:lstStyle/>
          <a:p>
            <a:r>
              <a:rPr kumimoji="1" lang="ja-JP" altLang="en-US" sz="36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それぞれの製品の味と飲み方を教えてください。</a:t>
            </a:r>
          </a:p>
        </p:txBody>
      </p:sp>
      <p:pic>
        <p:nvPicPr>
          <p:cNvPr id="40" name="図 39" descr="アイコン が含まれている画像&#10;&#10;自動的に生成された説明">
            <a:extLst>
              <a:ext uri="{FF2B5EF4-FFF2-40B4-BE49-F238E27FC236}">
                <a16:creationId xmlns:a16="http://schemas.microsoft.com/office/drawing/2014/main" id="{3AF1DA91-3898-07F3-25D8-F7A116F98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71" y="-27384"/>
            <a:ext cx="1252463" cy="1315086"/>
          </a:xfrm>
          <a:prstGeom prst="rect">
            <a:avLst/>
          </a:prstGeom>
          <a:ln>
            <a:noFill/>
          </a:ln>
          <a:effectLst>
            <a:softEdge rad="112500"/>
          </a:effectLst>
        </p:spPr>
      </p:pic>
      <p:pic>
        <p:nvPicPr>
          <p:cNvPr id="505" name="図 504" descr="ロゴ&#10;&#10;中程度の精度で自動的に生成された説明">
            <a:extLst>
              <a:ext uri="{FF2B5EF4-FFF2-40B4-BE49-F238E27FC236}">
                <a16:creationId xmlns:a16="http://schemas.microsoft.com/office/drawing/2014/main" id="{6823A667-1C4F-52E0-93DD-4F58D9BFFF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Tree>
    <p:extLst>
      <p:ext uri="{BB962C8B-B14F-4D97-AF65-F5344CB8AC3E}">
        <p14:creationId xmlns:p14="http://schemas.microsoft.com/office/powerpoint/2010/main" val="199382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CF8ED3-4521-2615-2134-0066801C3F0B}"/>
              </a:ext>
            </a:extLst>
          </p:cNvPr>
          <p:cNvSpPr txBox="1"/>
          <p:nvPr/>
        </p:nvSpPr>
        <p:spPr>
          <a:xfrm>
            <a:off x="1412578" y="428019"/>
            <a:ext cx="9989754" cy="584775"/>
          </a:xfrm>
          <a:prstGeom prst="rect">
            <a:avLst/>
          </a:prstGeom>
          <a:noFill/>
        </p:spPr>
        <p:txBody>
          <a:bodyPr wrap="square">
            <a:spAutoFit/>
          </a:bodyPr>
          <a:lstStyle/>
          <a:p>
            <a:r>
              <a:rPr kumimoji="1" lang="en-US" altLang="ja-JP"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TRME</a:t>
            </a:r>
            <a:r>
              <a:rPr kumimoji="1" lang="ja-JP" altLang="en-US"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と</a:t>
            </a:r>
            <a:r>
              <a:rPr kumimoji="1" lang="en-US" altLang="ja-JP"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TR90</a:t>
            </a:r>
            <a:r>
              <a:rPr kumimoji="1" lang="ja-JP" altLang="en-US"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との違いを簡単に説明してください。</a:t>
            </a:r>
            <a:endParaRPr lang="ja-JP" altLang="en-US" sz="3200">
              <a:latin typeface="Noto Sans JP" panose="020B0200000000000000" pitchFamily="50" charset="-128"/>
              <a:ea typeface="Noto Sans JP" panose="020B0200000000000000" pitchFamily="50" charset="-128"/>
            </a:endParaRPr>
          </a:p>
        </p:txBody>
      </p:sp>
      <p:pic>
        <p:nvPicPr>
          <p:cNvPr id="3" name="図 2" descr="アイコン が含まれている画像&#10;&#10;自動的に生成された説明">
            <a:extLst>
              <a:ext uri="{FF2B5EF4-FFF2-40B4-BE49-F238E27FC236}">
                <a16:creationId xmlns:a16="http://schemas.microsoft.com/office/drawing/2014/main" id="{C279CA7C-1A56-D7C6-5326-F7B4721D8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4" name="図 3" descr="ロゴ&#10;&#10;中程度の精度で自動的に生成された説明">
            <a:extLst>
              <a:ext uri="{FF2B5EF4-FFF2-40B4-BE49-F238E27FC236}">
                <a16:creationId xmlns:a16="http://schemas.microsoft.com/office/drawing/2014/main" id="{F65A1371-DCAC-64B6-BEA0-9259E4D241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DCF9310F-1989-5BCD-F845-117D469FE00E}"/>
              </a:ext>
            </a:extLst>
          </p:cNvPr>
          <p:cNvSpPr txBox="1"/>
          <p:nvPr/>
        </p:nvSpPr>
        <p:spPr>
          <a:xfrm>
            <a:off x="1402631" y="1457007"/>
            <a:ext cx="10512485" cy="2246769"/>
          </a:xfrm>
          <a:prstGeom prst="rect">
            <a:avLst/>
          </a:prstGeom>
          <a:noFill/>
        </p:spPr>
        <p:txBody>
          <a:bodyPr wrap="square">
            <a:spAutoFit/>
          </a:bodyPr>
          <a:lstStyle/>
          <a:p>
            <a:r>
              <a:rPr lang="en-US" altLang="ja-JP" sz="2800">
                <a:latin typeface="Noto Sans JP Light" panose="020B0300000000000000" pitchFamily="34" charset="-128"/>
                <a:ea typeface="Noto Sans JP Light" panose="020B0300000000000000" pitchFamily="34" charset="-128"/>
              </a:rPr>
              <a:t>TRME</a:t>
            </a:r>
            <a:r>
              <a:rPr lang="ja-JP" altLang="en-US" sz="2800">
                <a:latin typeface="Noto Sans JP Light" panose="020B0300000000000000" pitchFamily="34" charset="-128"/>
                <a:ea typeface="Noto Sans JP Light" panose="020B0300000000000000" pitchFamily="34" charset="-128"/>
              </a:rPr>
              <a:t>は、スポーツに対する興味の有無・性別・年代を問わず、</a:t>
            </a:r>
            <a:endParaRPr lang="en-US" altLang="ja-JP" sz="2800">
              <a:latin typeface="Noto Sans JP Light" panose="020B0300000000000000" pitchFamily="34" charset="-128"/>
              <a:ea typeface="Noto Sans JP Light" panose="020B0300000000000000" pitchFamily="34" charset="-128"/>
            </a:endParaRPr>
          </a:p>
          <a:p>
            <a:r>
              <a:rPr lang="ja-JP" altLang="en-US" sz="2800">
                <a:latin typeface="Noto Sans JP Light" panose="020B0300000000000000" pitchFamily="34" charset="-128"/>
                <a:ea typeface="Noto Sans JP Light" panose="020B0300000000000000" pitchFamily="34" charset="-128"/>
              </a:rPr>
              <a:t>幅広くおすすめしたい「３大栄養素</a:t>
            </a:r>
            <a:r>
              <a:rPr lang="ja-JP" altLang="en-US" sz="2000">
                <a:latin typeface="Noto Sans JP Light" panose="020B0300000000000000" pitchFamily="34" charset="-128"/>
                <a:ea typeface="Noto Sans JP Light" panose="020B0300000000000000" pitchFamily="34" charset="-128"/>
              </a:rPr>
              <a:t>（炭水化物・タンパク質・脂質）</a:t>
            </a:r>
            <a:r>
              <a:rPr lang="ja-JP" altLang="en-US" sz="2800">
                <a:latin typeface="Noto Sans JP Light" panose="020B0300000000000000" pitchFamily="34" charset="-128"/>
                <a:ea typeface="Noto Sans JP Light" panose="020B0300000000000000" pitchFamily="34" charset="-128"/>
              </a:rPr>
              <a:t>」に着目した製品群です。単品からの購入をベースにした製品設計　なので、一人ひとりが目指す理想のカラダづくりを手軽に始めることができます。</a:t>
            </a:r>
          </a:p>
        </p:txBody>
      </p:sp>
      <p:pic>
        <p:nvPicPr>
          <p:cNvPr id="8" name="図 7">
            <a:extLst>
              <a:ext uri="{FF2B5EF4-FFF2-40B4-BE49-F238E27FC236}">
                <a16:creationId xmlns:a16="http://schemas.microsoft.com/office/drawing/2014/main" id="{B365D789-8A09-5B96-A52A-8A3F595356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6171" y="3310541"/>
            <a:ext cx="5822664" cy="3523515"/>
          </a:xfrm>
          <a:prstGeom prst="rect">
            <a:avLst/>
          </a:prstGeom>
        </p:spPr>
      </p:pic>
    </p:spTree>
    <p:extLst>
      <p:ext uri="{BB962C8B-B14F-4D97-AF65-F5344CB8AC3E}">
        <p14:creationId xmlns:p14="http://schemas.microsoft.com/office/powerpoint/2010/main" val="2782257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A01D715-F5AE-6E21-F356-E17DFE172CE2}"/>
              </a:ext>
            </a:extLst>
          </p:cNvPr>
          <p:cNvPicPr>
            <a:picLocks noChangeAspect="1"/>
          </p:cNvPicPr>
          <p:nvPr/>
        </p:nvPicPr>
        <p:blipFill>
          <a:blip r:embed="rId3"/>
          <a:stretch>
            <a:fillRect/>
          </a:stretch>
        </p:blipFill>
        <p:spPr>
          <a:xfrm>
            <a:off x="632992" y="1268760"/>
            <a:ext cx="11469366" cy="5546842"/>
          </a:xfrm>
          <a:prstGeom prst="rect">
            <a:avLst/>
          </a:prstGeom>
          <a:ln>
            <a:solidFill>
              <a:schemeClr val="tx1"/>
            </a:solidFill>
          </a:ln>
        </p:spPr>
      </p:pic>
      <p:sp>
        <p:nvSpPr>
          <p:cNvPr id="2" name="テキスト ボックス 1">
            <a:extLst>
              <a:ext uri="{FF2B5EF4-FFF2-40B4-BE49-F238E27FC236}">
                <a16:creationId xmlns:a16="http://schemas.microsoft.com/office/drawing/2014/main" id="{9849A6D5-0985-D907-36AE-F18685D486C3}"/>
              </a:ext>
            </a:extLst>
          </p:cNvPr>
          <p:cNvSpPr txBox="1"/>
          <p:nvPr/>
        </p:nvSpPr>
        <p:spPr>
          <a:xfrm>
            <a:off x="1323834" y="202428"/>
            <a:ext cx="10657184" cy="825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6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TR90</a:t>
            </a:r>
            <a:r>
              <a:rPr kumimoji="1" lang="ja-JP" altLang="en-US" sz="36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の代わりとしておすすめの製品は何ですか？</a:t>
            </a:r>
            <a:endParaRPr lang="ja-JP" altLang="en-US" sz="3600">
              <a:latin typeface="Noto Sans JP" panose="020B0200000000000000" pitchFamily="50" charset="-128"/>
              <a:ea typeface="Noto Sans JP" panose="020B0200000000000000" pitchFamily="50" charset="-128"/>
            </a:endParaRPr>
          </a:p>
        </p:txBody>
      </p:sp>
      <p:pic>
        <p:nvPicPr>
          <p:cNvPr id="3" name="図 2" descr="アイコン が含まれている画像&#10;&#10;自動的に生成された説明">
            <a:extLst>
              <a:ext uri="{FF2B5EF4-FFF2-40B4-BE49-F238E27FC236}">
                <a16:creationId xmlns:a16="http://schemas.microsoft.com/office/drawing/2014/main" id="{FF204ED9-12C7-0419-6259-49A13DDE04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71" y="-46326"/>
            <a:ext cx="1252463" cy="1315086"/>
          </a:xfrm>
          <a:prstGeom prst="rect">
            <a:avLst/>
          </a:prstGeom>
          <a:ln>
            <a:noFill/>
          </a:ln>
          <a:effectLst>
            <a:softEdge rad="112500"/>
          </a:effectLst>
        </p:spPr>
      </p:pic>
    </p:spTree>
    <p:extLst>
      <p:ext uri="{BB962C8B-B14F-4D97-AF65-F5344CB8AC3E}">
        <p14:creationId xmlns:p14="http://schemas.microsoft.com/office/powerpoint/2010/main" val="1741840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362831" y="267536"/>
            <a:ext cx="9217024"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3200">
                <a:latin typeface="Noto Sans JP" panose="020B0200000000000000" pitchFamily="50" charset="-128"/>
                <a:ea typeface="Noto Sans JP" panose="020B0200000000000000" pitchFamily="50" charset="-128"/>
              </a:rPr>
              <a:t>TRME </a:t>
            </a:r>
            <a:r>
              <a:rPr lang="ja-JP" altLang="en-US" sz="3200">
                <a:latin typeface="Noto Sans JP" panose="020B0200000000000000" pitchFamily="50" charset="-128"/>
                <a:ea typeface="Noto Sans JP" panose="020B0200000000000000" pitchFamily="50" charset="-128"/>
              </a:rPr>
              <a:t>スムージーのタンパク源は何ですか？</a:t>
            </a:r>
            <a:endParaRPr kumimoji="1" lang="en-US" altLang="ja-JP"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CACDEB25-A3E9-C9C3-EA57-11F949476CBF}"/>
              </a:ext>
            </a:extLst>
          </p:cNvPr>
          <p:cNvSpPr txBox="1"/>
          <p:nvPr/>
        </p:nvSpPr>
        <p:spPr>
          <a:xfrm>
            <a:off x="1362831" y="1994823"/>
            <a:ext cx="6720780" cy="523220"/>
          </a:xfrm>
          <a:prstGeom prst="rect">
            <a:avLst/>
          </a:prstGeom>
          <a:noFill/>
        </p:spPr>
        <p:txBody>
          <a:bodyPr wrap="square">
            <a:spAutoFit/>
          </a:bodyPr>
          <a:lstStyle/>
          <a:p>
            <a:r>
              <a:rPr lang="ja-JP" altLang="en-US" sz="2800">
                <a:latin typeface="Noto Sans JP Light" panose="020B0300000000000000" pitchFamily="34" charset="-128"/>
                <a:ea typeface="Noto Sans JP Light" panose="020B0300000000000000" pitchFamily="34" charset="-128"/>
              </a:rPr>
              <a:t>「大豆タンパク」を使用しています。</a:t>
            </a:r>
            <a:endParaRPr lang="en-US" altLang="ja-JP" sz="2800">
              <a:latin typeface="Noto Sans JP Light" panose="020B0300000000000000" pitchFamily="34" charset="-128"/>
              <a:ea typeface="Noto Sans JP Light" panose="020B0300000000000000" pitchFamily="34" charset="-128"/>
            </a:endParaRPr>
          </a:p>
        </p:txBody>
      </p:sp>
      <p:pic>
        <p:nvPicPr>
          <p:cNvPr id="9" name="図 8" descr="アイコン が含まれている画像&#10;&#10;自動的に生成された説明">
            <a:extLst>
              <a:ext uri="{FF2B5EF4-FFF2-40B4-BE49-F238E27FC236}">
                <a16:creationId xmlns:a16="http://schemas.microsoft.com/office/drawing/2014/main" id="{0F1DB92E-69CC-6F16-ABDC-9CFB3E1B1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10" name="図 9" descr="ロゴ&#10;&#10;中程度の精度で自動的に生成された説明">
            <a:extLst>
              <a:ext uri="{FF2B5EF4-FFF2-40B4-BE49-F238E27FC236}">
                <a16:creationId xmlns:a16="http://schemas.microsoft.com/office/drawing/2014/main" id="{D483874F-E7BE-392B-B914-DC510C41D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85E8F0C5-8BF3-088C-0710-07C2364F6557}"/>
              </a:ext>
            </a:extLst>
          </p:cNvPr>
          <p:cNvSpPr txBox="1"/>
          <p:nvPr/>
        </p:nvSpPr>
        <p:spPr>
          <a:xfrm>
            <a:off x="1362831" y="2851150"/>
            <a:ext cx="4968353" cy="2246769"/>
          </a:xfrm>
          <a:prstGeom prst="rect">
            <a:avLst/>
          </a:prstGeom>
          <a:noFill/>
        </p:spPr>
        <p:txBody>
          <a:bodyPr wrap="square">
            <a:spAutoFit/>
          </a:bodyPr>
          <a:lstStyle/>
          <a:p>
            <a:r>
              <a:rPr lang="ja-JP" altLang="en-US" sz="2800">
                <a:latin typeface="Noto Sans JP Light" panose="020B0300000000000000" pitchFamily="34" charset="-128"/>
                <a:ea typeface="Noto Sans JP Light" panose="020B0300000000000000" pitchFamily="34" charset="-128"/>
              </a:rPr>
              <a:t>ストロベリーヨーグルト風味には、乳製品がもつおいしさを追求し、「大豆タンパク」に加えて「乳タンパク」も　配合しています。</a:t>
            </a:r>
            <a:endParaRPr lang="en-US" altLang="ja-JP" sz="2800">
              <a:latin typeface="Noto Sans JP Light" panose="020B0300000000000000" pitchFamily="34" charset="-128"/>
              <a:ea typeface="Noto Sans JP Light" panose="020B0300000000000000" pitchFamily="34" charset="-128"/>
            </a:endParaRPr>
          </a:p>
        </p:txBody>
      </p:sp>
      <p:pic>
        <p:nvPicPr>
          <p:cNvPr id="2" name="図 1">
            <a:extLst>
              <a:ext uri="{FF2B5EF4-FFF2-40B4-BE49-F238E27FC236}">
                <a16:creationId xmlns:a16="http://schemas.microsoft.com/office/drawing/2014/main" id="{8DE8E878-8F85-B9DA-202A-9C26BE5608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1184" y="2854703"/>
            <a:ext cx="5603641" cy="3735761"/>
          </a:xfrm>
          <a:prstGeom prst="rect">
            <a:avLst/>
          </a:prstGeom>
        </p:spPr>
      </p:pic>
    </p:spTree>
    <p:extLst>
      <p:ext uri="{BB962C8B-B14F-4D97-AF65-F5344CB8AC3E}">
        <p14:creationId xmlns:p14="http://schemas.microsoft.com/office/powerpoint/2010/main" val="126473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362831" y="437654"/>
            <a:ext cx="9999889" cy="58477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altLang="ja-JP" sz="3200">
                <a:solidFill>
                  <a:srgbClr val="352F2D"/>
                </a:solidFill>
                <a:latin typeface="Noto Sans JP" panose="020B0200000000000000" pitchFamily="50" charset="-128"/>
                <a:ea typeface="Noto Sans JP" panose="020B0200000000000000" pitchFamily="50" charset="-128"/>
              </a:rPr>
              <a:t>TRME</a:t>
            </a:r>
            <a:r>
              <a:rPr lang="ja-JP" altLang="en-US" sz="3200">
                <a:solidFill>
                  <a:srgbClr val="352F2D"/>
                </a:solidFill>
                <a:latin typeface="Noto Sans JP" panose="020B0200000000000000" pitchFamily="50" charset="-128"/>
                <a:ea typeface="Noto Sans JP" panose="020B0200000000000000" pitchFamily="50" charset="-128"/>
              </a:rPr>
              <a:t> スムージーは、食事に置き換えてよいですか？</a:t>
            </a:r>
            <a:endPar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0DE5F3CA-E714-7A29-E1B1-A2D10204B7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6" name="図 5" descr="ロゴ&#10;&#10;中程度の精度で自動的に生成された説明">
            <a:extLst>
              <a:ext uri="{FF2B5EF4-FFF2-40B4-BE49-F238E27FC236}">
                <a16:creationId xmlns:a16="http://schemas.microsoft.com/office/drawing/2014/main" id="{C3312AAF-BEA0-E2C4-0655-C86A2344D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
        <p:nvSpPr>
          <p:cNvPr id="8" name="テキスト ボックス 7">
            <a:extLst>
              <a:ext uri="{FF2B5EF4-FFF2-40B4-BE49-F238E27FC236}">
                <a16:creationId xmlns:a16="http://schemas.microsoft.com/office/drawing/2014/main" id="{C38260E1-0676-7545-6371-45FA20D56C2C}"/>
              </a:ext>
            </a:extLst>
          </p:cNvPr>
          <p:cNvSpPr txBox="1"/>
          <p:nvPr/>
        </p:nvSpPr>
        <p:spPr>
          <a:xfrm>
            <a:off x="1362831" y="1672676"/>
            <a:ext cx="10149163" cy="954107"/>
          </a:xfrm>
          <a:prstGeom prst="rect">
            <a:avLst/>
          </a:prstGeom>
          <a:noFill/>
        </p:spPr>
        <p:txBody>
          <a:bodyPr wrap="square" lIns="91440" tIns="45720" rIns="91440" bIns="45720" anchor="t">
            <a:spAutoFit/>
          </a:bodyPr>
          <a:lstStyle/>
          <a:p>
            <a:pPr>
              <a:defRPr/>
            </a:pPr>
            <a:r>
              <a:rPr lang="ja-JP" altLang="en-US" sz="2800">
                <a:solidFill>
                  <a:srgbClr val="352F2D"/>
                </a:solidFill>
                <a:latin typeface="Noto Sans JP Light" panose="020B0300000000000000" pitchFamily="34" charset="-128"/>
                <a:ea typeface="Noto Sans JP Light" panose="020B0300000000000000" pitchFamily="34" charset="-128"/>
              </a:rPr>
              <a:t>栄養素は食べ物から摂取することが基本ですが、</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１日１食まで、食事の代わりとしてお召し上がりいただけます。</a:t>
            </a:r>
          </a:p>
        </p:txBody>
      </p:sp>
      <p:sp>
        <p:nvSpPr>
          <p:cNvPr id="12" name="テキスト ボックス 11">
            <a:extLst>
              <a:ext uri="{FF2B5EF4-FFF2-40B4-BE49-F238E27FC236}">
                <a16:creationId xmlns:a16="http://schemas.microsoft.com/office/drawing/2014/main" id="{1D5DA129-CF4E-CA21-8657-0112CC7DC15E}"/>
              </a:ext>
            </a:extLst>
          </p:cNvPr>
          <p:cNvSpPr txBox="1"/>
          <p:nvPr/>
        </p:nvSpPr>
        <p:spPr>
          <a:xfrm>
            <a:off x="1440452" y="2936248"/>
            <a:ext cx="5179423" cy="3539430"/>
          </a:xfrm>
          <a:prstGeom prst="rect">
            <a:avLst/>
          </a:prstGeom>
          <a:noFill/>
        </p:spPr>
        <p:txBody>
          <a:bodyPr wrap="square" lIns="91440" tIns="45720" rIns="91440" bIns="45720" anchor="t">
            <a:spAutoFit/>
          </a:bodyPr>
          <a:lstStyle/>
          <a:p>
            <a:pPr>
              <a:defRPr/>
            </a:pPr>
            <a:r>
              <a:rPr lang="en-US" altLang="ja-JP" sz="2800">
                <a:solidFill>
                  <a:srgbClr val="352F2D"/>
                </a:solidFill>
                <a:latin typeface="Noto Sans JP Light" panose="020B0300000000000000" pitchFamily="34" charset="-128"/>
                <a:ea typeface="Noto Sans JP Light" panose="020B0300000000000000" pitchFamily="34" charset="-128"/>
              </a:rPr>
              <a:t>TRME </a:t>
            </a:r>
            <a:r>
              <a:rPr lang="ja-JP" altLang="en-US" sz="2800">
                <a:solidFill>
                  <a:srgbClr val="352F2D"/>
                </a:solidFill>
                <a:latin typeface="Noto Sans JP Light" panose="020B0300000000000000" pitchFamily="34" charset="-128"/>
                <a:ea typeface="Noto Sans JP Light" panose="020B0300000000000000" pitchFamily="34" charset="-128"/>
              </a:rPr>
              <a:t>スムージーのカロリー（熱量）は、食事代わりとしては少なく設計されています。</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置き換えの際には、健康的な　生活に必要なカロリー不足を　引き起こさないよう、</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牛乳や豆乳などに溶かして</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お召し上がりください。</a:t>
            </a:r>
          </a:p>
        </p:txBody>
      </p:sp>
      <p:pic>
        <p:nvPicPr>
          <p:cNvPr id="2" name="図 1">
            <a:extLst>
              <a:ext uri="{FF2B5EF4-FFF2-40B4-BE49-F238E27FC236}">
                <a16:creationId xmlns:a16="http://schemas.microsoft.com/office/drawing/2014/main" id="{9B56F045-531D-2959-44CA-292CEAC044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9875" y="3052408"/>
            <a:ext cx="5335886" cy="3557257"/>
          </a:xfrm>
          <a:prstGeom prst="rect">
            <a:avLst/>
          </a:prstGeom>
        </p:spPr>
      </p:pic>
    </p:spTree>
    <p:extLst>
      <p:ext uri="{BB962C8B-B14F-4D97-AF65-F5344CB8AC3E}">
        <p14:creationId xmlns:p14="http://schemas.microsoft.com/office/powerpoint/2010/main" val="1972144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538207" y="300732"/>
            <a:ext cx="10225136" cy="107721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altLang="ja-JP" sz="3200">
                <a:solidFill>
                  <a:srgbClr val="352F2D"/>
                </a:solidFill>
                <a:latin typeface="Noto Sans JP" panose="020B0200000000000000" pitchFamily="50" charset="-128"/>
                <a:ea typeface="Noto Sans JP" panose="020B0200000000000000" pitchFamily="50" charset="-128"/>
              </a:rPr>
              <a:t>TRME </a:t>
            </a:r>
            <a:r>
              <a:rPr lang="ja-JP" altLang="en-US" sz="3200">
                <a:solidFill>
                  <a:srgbClr val="352F2D"/>
                </a:solidFill>
                <a:latin typeface="Noto Sans JP" panose="020B0200000000000000" pitchFamily="50" charset="-128"/>
                <a:ea typeface="Noto Sans JP" panose="020B0200000000000000" pitchFamily="50" charset="-128"/>
              </a:rPr>
              <a:t>スムージーは、シリアルやヨーグルトなどに</a:t>
            </a:r>
            <a:endParaRPr lang="en-US" altLang="ja-JP" sz="3200">
              <a:solidFill>
                <a:srgbClr val="352F2D"/>
              </a:solidFill>
              <a:latin typeface="Noto Sans JP" panose="020B0200000000000000" pitchFamily="50" charset="-128"/>
              <a:ea typeface="Noto Sans JP" panose="020B02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lang="ja-JP" altLang="en-US" sz="3200">
                <a:solidFill>
                  <a:srgbClr val="352F2D"/>
                </a:solidFill>
                <a:latin typeface="Noto Sans JP" panose="020B0200000000000000" pitchFamily="50" charset="-128"/>
                <a:ea typeface="Noto Sans JP" panose="020B0200000000000000" pitchFamily="50" charset="-128"/>
              </a:rPr>
              <a:t>混ぜて食べてもよいですか？</a:t>
            </a:r>
            <a:endPar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B420DE64-66CC-29C4-27C5-CDE2FD1977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7" name="図 6" descr="ロゴ&#10;&#10;中程度の精度で自動的に生成された説明">
            <a:extLst>
              <a:ext uri="{FF2B5EF4-FFF2-40B4-BE49-F238E27FC236}">
                <a16:creationId xmlns:a16="http://schemas.microsoft.com/office/drawing/2014/main" id="{7C52B0E7-E94F-9262-3D40-350EF2474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76057"/>
            <a:ext cx="1252463" cy="1315086"/>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1E75985E-5169-3C12-7E41-DDFE0EA143F1}"/>
              </a:ext>
            </a:extLst>
          </p:cNvPr>
          <p:cNvSpPr txBox="1"/>
          <p:nvPr/>
        </p:nvSpPr>
        <p:spPr>
          <a:xfrm>
            <a:off x="1538207" y="2954911"/>
            <a:ext cx="4910218" cy="267765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ただし、食品によっては</a:t>
            </a:r>
            <a:endParaRPr lang="en-US" altLang="ja-JP" sz="28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摂取カロリーがオーバーする可能性がありますのでご注意ください。</a:t>
            </a:r>
            <a:endParaRPr lang="en-US" altLang="ja-JP" sz="28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果物や野菜などと組み合わせるとヘルシーです。</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sp>
        <p:nvSpPr>
          <p:cNvPr id="6" name="テキスト ボックス 5">
            <a:extLst>
              <a:ext uri="{FF2B5EF4-FFF2-40B4-BE49-F238E27FC236}">
                <a16:creationId xmlns:a16="http://schemas.microsoft.com/office/drawing/2014/main" id="{C34D7CF5-42DA-9252-16CD-C548682B89D8}"/>
              </a:ext>
            </a:extLst>
          </p:cNvPr>
          <p:cNvSpPr txBox="1"/>
          <p:nvPr/>
        </p:nvSpPr>
        <p:spPr>
          <a:xfrm>
            <a:off x="1538207" y="1784627"/>
            <a:ext cx="9889139" cy="95410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はい、ほかの食品と混ぜても、スムージーの成分そのものには悪影響はありません。</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pic>
        <p:nvPicPr>
          <p:cNvPr id="2" name="図 1">
            <a:extLst>
              <a:ext uri="{FF2B5EF4-FFF2-40B4-BE49-F238E27FC236}">
                <a16:creationId xmlns:a16="http://schemas.microsoft.com/office/drawing/2014/main" id="{E6A5CB51-954A-FBB5-3667-C3AC44FEF9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1507" y="2933700"/>
            <a:ext cx="5562935" cy="3714749"/>
          </a:xfrm>
          <a:prstGeom prst="rect">
            <a:avLst/>
          </a:prstGeom>
        </p:spPr>
      </p:pic>
    </p:spTree>
    <p:extLst>
      <p:ext uri="{BB962C8B-B14F-4D97-AF65-F5344CB8AC3E}">
        <p14:creationId xmlns:p14="http://schemas.microsoft.com/office/powerpoint/2010/main" val="4226135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520338" y="370235"/>
            <a:ext cx="10305747"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3200">
                <a:latin typeface="Noto Sans JP "/>
                <a:ea typeface="Noto Sans JP" panose="020B0200000000000000" pitchFamily="50" charset="-128"/>
              </a:rPr>
              <a:t>TRME</a:t>
            </a:r>
            <a:r>
              <a:rPr lang="ja-JP" altLang="en-US" sz="3200">
                <a:latin typeface="Noto Sans JP "/>
                <a:ea typeface="Noto Sans JP" panose="020B0200000000000000" pitchFamily="50" charset="-128"/>
              </a:rPr>
              <a:t> スムージーの「しっかりプラン」とは何ですか？</a:t>
            </a:r>
            <a:endParaRPr kumimoji="1" lang="en-US" altLang="ja-JP" sz="3200" b="0" i="0" u="none" strike="noStrike" kern="1200" cap="none" spc="0" normalizeH="0" baseline="0" noProof="0">
              <a:ln>
                <a:noFill/>
              </a:ln>
              <a:effectLst/>
              <a:uLnTx/>
              <a:uFillTx/>
              <a:latin typeface="Noto Sans JP "/>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028F776F-CCD2-14E1-9A15-78C01C799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76" y="84814"/>
            <a:ext cx="1252463" cy="1315086"/>
          </a:xfrm>
          <a:prstGeom prst="rect">
            <a:avLst/>
          </a:prstGeom>
          <a:ln>
            <a:noFill/>
          </a:ln>
          <a:effectLst>
            <a:softEdge rad="112500"/>
          </a:effectLst>
        </p:spPr>
      </p:pic>
      <p:pic>
        <p:nvPicPr>
          <p:cNvPr id="6" name="図 5" descr="ロゴ&#10;&#10;中程度の精度で自動的に生成された説明">
            <a:extLst>
              <a:ext uri="{FF2B5EF4-FFF2-40B4-BE49-F238E27FC236}">
                <a16:creationId xmlns:a16="http://schemas.microsoft.com/office/drawing/2014/main" id="{60D0B572-48F7-6B41-EB8A-FF01CB118C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77" y="1522619"/>
            <a:ext cx="1252463" cy="1315086"/>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3D5365AF-ED73-868E-15B2-8949D05E7728}"/>
              </a:ext>
            </a:extLst>
          </p:cNvPr>
          <p:cNvSpPr txBox="1"/>
          <p:nvPr/>
        </p:nvSpPr>
        <p:spPr>
          <a:xfrm>
            <a:off x="1520338" y="1596555"/>
            <a:ext cx="9976262" cy="2246769"/>
          </a:xfrm>
          <a:prstGeom prst="rect">
            <a:avLst/>
          </a:prstGeom>
          <a:noFill/>
        </p:spPr>
        <p:txBody>
          <a:bodyPr wrap="square">
            <a:spAutoFit/>
          </a:bodyPr>
          <a:lstStyle/>
          <a:p>
            <a:pPr lvl="0">
              <a:defRPr/>
            </a:pPr>
            <a:r>
              <a:rPr lang="en-US" altLang="ja-JP" sz="2800">
                <a:latin typeface="Noto Sans JP Light" panose="020B0300000000000000" pitchFamily="34" charset="-128"/>
                <a:ea typeface="Noto Sans JP Light" panose="020B0300000000000000" pitchFamily="34" charset="-128"/>
              </a:rPr>
              <a:t>TRME </a:t>
            </a:r>
            <a:r>
              <a:rPr lang="ja-JP" altLang="en-US" sz="2800">
                <a:latin typeface="Noto Sans JP Light" panose="020B0300000000000000" pitchFamily="34" charset="-128"/>
                <a:ea typeface="Noto Sans JP Light" panose="020B0300000000000000" pitchFamily="34" charset="-128"/>
              </a:rPr>
              <a:t>スムージーは「</a:t>
            </a:r>
            <a:r>
              <a:rPr kumimoji="1" lang="ja-JP" altLang="en-US"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厳選されたタンパク質を毎日の生活にプラス</a:t>
            </a:r>
            <a:r>
              <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10g</a:t>
            </a:r>
            <a:r>
              <a:rPr kumimoji="1" lang="ja-JP" altLang="en-US"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」で老若男女を問わず、幅広い方々のニーズを　カバーしています。</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lvl="0">
              <a:defRPr/>
            </a:pPr>
            <a:r>
              <a:rPr kumimoji="1" lang="ja-JP" altLang="en-US"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そのうえで、より</a:t>
            </a:r>
            <a:r>
              <a:rPr lang="ja-JP" altLang="en-US" sz="2800">
                <a:latin typeface="Noto Sans JP Light" panose="020B0300000000000000" pitchFamily="34" charset="-128"/>
                <a:ea typeface="Noto Sans JP Light" panose="020B0300000000000000" pitchFamily="34" charset="-128"/>
              </a:rPr>
              <a:t>多くのタンパク質（約</a:t>
            </a:r>
            <a:r>
              <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20g</a:t>
            </a:r>
            <a:r>
              <a:rPr kumimoji="1" lang="ja-JP" altLang="en-US"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）を摂取したいときのために「しっかりプラン」をご用意しています。</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sp>
        <p:nvSpPr>
          <p:cNvPr id="2" name="正方形/長方形 1">
            <a:extLst>
              <a:ext uri="{FF2B5EF4-FFF2-40B4-BE49-F238E27FC236}">
                <a16:creationId xmlns:a16="http://schemas.microsoft.com/office/drawing/2014/main" id="{FE4AC4B7-FDFC-8541-EBFC-9F6496CFFA07}"/>
              </a:ext>
            </a:extLst>
          </p:cNvPr>
          <p:cNvSpPr/>
          <p:nvPr/>
        </p:nvSpPr>
        <p:spPr>
          <a:xfrm>
            <a:off x="1500147" y="4504805"/>
            <a:ext cx="4791686" cy="2020539"/>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より一層、筋肉を強調したい場合</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（例）</a:t>
            </a:r>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「薄着になる季節の前に、筋肉美を手に入れたい」</a:t>
            </a:r>
            <a:endParaRPr kumimoji="1" lang="ja-JP" altLang="en-US" sz="2400">
              <a:latin typeface="Noto Sans JP Light" panose="020B0300000000000000" pitchFamily="34" charset="-128"/>
              <a:ea typeface="Noto Sans JP Light" panose="020B0300000000000000" pitchFamily="34" charset="-128"/>
            </a:endParaRPr>
          </a:p>
        </p:txBody>
      </p:sp>
      <p:sp>
        <p:nvSpPr>
          <p:cNvPr id="3" name="正方形/長方形 2">
            <a:extLst>
              <a:ext uri="{FF2B5EF4-FFF2-40B4-BE49-F238E27FC236}">
                <a16:creationId xmlns:a16="http://schemas.microsoft.com/office/drawing/2014/main" id="{8812A8EE-F5F4-3634-E4C7-B15A688D1256}"/>
              </a:ext>
            </a:extLst>
          </p:cNvPr>
          <p:cNvSpPr/>
          <p:nvPr/>
        </p:nvSpPr>
        <p:spPr>
          <a:xfrm>
            <a:off x="6625229" y="4504805"/>
            <a:ext cx="4791686" cy="2020539"/>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サプリメント</a:t>
            </a:r>
            <a:r>
              <a:rPr lang="ja-JP" altLang="en-US" sz="2400">
                <a:latin typeface="Noto Sans JP Light" panose="020B0300000000000000" pitchFamily="34" charset="-128"/>
                <a:ea typeface="Noto Sans JP Light" panose="020B0300000000000000" pitchFamily="34" charset="-128"/>
              </a:rPr>
              <a:t>でのタンパク質補給が必要な場合</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（例）</a:t>
            </a:r>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「ダイエット中で、タンパク質が不足しがち」</a:t>
            </a:r>
            <a:endParaRPr kumimoji="1" lang="ja-JP" altLang="en-US" sz="2400">
              <a:latin typeface="Noto Sans JP Light" panose="020B0300000000000000" pitchFamily="34" charset="-128"/>
              <a:ea typeface="Noto Sans JP Light" panose="020B0300000000000000" pitchFamily="34" charset="-128"/>
            </a:endParaRPr>
          </a:p>
        </p:txBody>
      </p:sp>
      <p:sp>
        <p:nvSpPr>
          <p:cNvPr id="16" name="四角形: 角を丸くする 15">
            <a:extLst>
              <a:ext uri="{FF2B5EF4-FFF2-40B4-BE49-F238E27FC236}">
                <a16:creationId xmlns:a16="http://schemas.microsoft.com/office/drawing/2014/main" id="{B154D0F4-FE8D-842E-20C7-FA85DEDA111E}"/>
              </a:ext>
            </a:extLst>
          </p:cNvPr>
          <p:cNvSpPr/>
          <p:nvPr/>
        </p:nvSpPr>
        <p:spPr>
          <a:xfrm>
            <a:off x="1500146" y="4090576"/>
            <a:ext cx="4791686" cy="423529"/>
          </a:xfrm>
          <a:prstGeom prst="roundRect">
            <a:avLst/>
          </a:prstGeom>
          <a:solidFill>
            <a:schemeClr val="bg1"/>
          </a:solidFill>
          <a:ln w="28575">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Noto Sans JP "/>
                <a:ea typeface="Noto Sans JP" panose="020B0200000000000000" pitchFamily="50" charset="-128"/>
              </a:rPr>
              <a:t>特別に筋肉を重視したケース</a:t>
            </a:r>
            <a:endParaRPr kumimoji="1" lang="ja-JP" altLang="en-US" sz="2400">
              <a:solidFill>
                <a:schemeClr val="tx1"/>
              </a:solidFill>
            </a:endParaRPr>
          </a:p>
        </p:txBody>
      </p:sp>
      <p:sp>
        <p:nvSpPr>
          <p:cNvPr id="17" name="四角形: 角を丸くする 16">
            <a:extLst>
              <a:ext uri="{FF2B5EF4-FFF2-40B4-BE49-F238E27FC236}">
                <a16:creationId xmlns:a16="http://schemas.microsoft.com/office/drawing/2014/main" id="{CB88550B-C80C-4241-7142-886CE1EC4F11}"/>
              </a:ext>
            </a:extLst>
          </p:cNvPr>
          <p:cNvSpPr/>
          <p:nvPr/>
        </p:nvSpPr>
        <p:spPr>
          <a:xfrm>
            <a:off x="6612120" y="4081276"/>
            <a:ext cx="4791686" cy="423529"/>
          </a:xfrm>
          <a:prstGeom prst="roundRect">
            <a:avLst/>
          </a:prstGeom>
          <a:solidFill>
            <a:schemeClr val="bg1"/>
          </a:solidFill>
          <a:ln w="28575">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Noto Sans JP" panose="020B0500000000000000" pitchFamily="34" charset="-128"/>
                <a:ea typeface="Noto Sans JP" panose="020B0500000000000000" pitchFamily="34" charset="-128"/>
              </a:rPr>
              <a:t>特別に補給を重視したケース</a:t>
            </a:r>
          </a:p>
        </p:txBody>
      </p:sp>
    </p:spTree>
    <p:extLst>
      <p:ext uri="{BB962C8B-B14F-4D97-AF65-F5344CB8AC3E}">
        <p14:creationId xmlns:p14="http://schemas.microsoft.com/office/powerpoint/2010/main" val="315994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9EE85844-AFC2-DAE5-AE8A-95E1CF506447}"/>
              </a:ext>
            </a:extLst>
          </p:cNvPr>
          <p:cNvGrpSpPr/>
          <p:nvPr/>
        </p:nvGrpSpPr>
        <p:grpSpPr>
          <a:xfrm>
            <a:off x="262884" y="692696"/>
            <a:ext cx="11666216" cy="5337032"/>
            <a:chOff x="262884" y="684256"/>
            <a:chExt cx="11666216" cy="5337032"/>
          </a:xfrm>
        </p:grpSpPr>
        <p:pic>
          <p:nvPicPr>
            <p:cNvPr id="20" name="図 19" descr="白いシャツを着ている男はスマイルしている&#10;&#10;低い精度で自動的に生成された説明">
              <a:extLst>
                <a:ext uri="{FF2B5EF4-FFF2-40B4-BE49-F238E27FC236}">
                  <a16:creationId xmlns:a16="http://schemas.microsoft.com/office/drawing/2014/main" id="{B900DD1A-0695-1545-B5A8-20E4C632B4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884" y="2286016"/>
              <a:ext cx="5545084" cy="3735271"/>
            </a:xfrm>
            <a:prstGeom prst="rect">
              <a:avLst/>
            </a:prstGeom>
          </p:spPr>
        </p:pic>
        <p:pic>
          <p:nvPicPr>
            <p:cNvPr id="21" name="図 20" descr="スーツを着た男性たちと女性&#10;&#10;中程度の精度で自動的に生成された説明">
              <a:extLst>
                <a:ext uri="{FF2B5EF4-FFF2-40B4-BE49-F238E27FC236}">
                  <a16:creationId xmlns:a16="http://schemas.microsoft.com/office/drawing/2014/main" id="{6828CCCA-B3E2-900A-F839-836CD20A40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0015" y="2286016"/>
              <a:ext cx="5689085" cy="3735272"/>
            </a:xfrm>
            <a:prstGeom prst="rect">
              <a:avLst/>
            </a:prstGeom>
          </p:spPr>
        </p:pic>
        <p:grpSp>
          <p:nvGrpSpPr>
            <p:cNvPr id="22" name="グループ化 21">
              <a:extLst>
                <a:ext uri="{FF2B5EF4-FFF2-40B4-BE49-F238E27FC236}">
                  <a16:creationId xmlns:a16="http://schemas.microsoft.com/office/drawing/2014/main" id="{7A24E12D-503A-1B17-B97D-90FD1EF03F66}"/>
                </a:ext>
              </a:extLst>
            </p:cNvPr>
            <p:cNvGrpSpPr/>
            <p:nvPr/>
          </p:nvGrpSpPr>
          <p:grpSpPr>
            <a:xfrm>
              <a:off x="3071664" y="684256"/>
              <a:ext cx="5788422" cy="2168680"/>
              <a:chOff x="2564839" y="652723"/>
              <a:chExt cx="6792200" cy="2544752"/>
            </a:xfrm>
          </p:grpSpPr>
          <p:pic>
            <p:nvPicPr>
              <p:cNvPr id="23" name="図 22" descr="テキスト&#10;&#10;自動的に生成された説明">
                <a:extLst>
                  <a:ext uri="{FF2B5EF4-FFF2-40B4-BE49-F238E27FC236}">
                    <a16:creationId xmlns:a16="http://schemas.microsoft.com/office/drawing/2014/main" id="{82184E50-FF13-B582-AC1A-E9423B301D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64839" y="652723"/>
                <a:ext cx="2197936" cy="1771500"/>
              </a:xfrm>
              <a:prstGeom prst="rect">
                <a:avLst/>
              </a:prstGeom>
            </p:spPr>
          </p:pic>
          <p:pic>
            <p:nvPicPr>
              <p:cNvPr id="24" name="図 23" descr="テキスト&#10;&#10;中程度の精度で自動的に生成された説明">
                <a:extLst>
                  <a:ext uri="{FF2B5EF4-FFF2-40B4-BE49-F238E27FC236}">
                    <a16:creationId xmlns:a16="http://schemas.microsoft.com/office/drawing/2014/main" id="{9B3023F8-DED9-4181-40D0-575E3169A3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79388" y="845241"/>
                <a:ext cx="2612756" cy="2352234"/>
              </a:xfrm>
              <a:prstGeom prst="rect">
                <a:avLst/>
              </a:prstGeom>
            </p:spPr>
          </p:pic>
          <p:pic>
            <p:nvPicPr>
              <p:cNvPr id="25" name="図 24" descr="テキスト&#10;&#10;低い精度で自動的に生成された説明">
                <a:extLst>
                  <a:ext uri="{FF2B5EF4-FFF2-40B4-BE49-F238E27FC236}">
                    <a16:creationId xmlns:a16="http://schemas.microsoft.com/office/drawing/2014/main" id="{4DDF4B81-4901-B178-A818-CAD2B02FAE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6559" y="682921"/>
                <a:ext cx="2060480" cy="1644421"/>
              </a:xfrm>
              <a:prstGeom prst="rect">
                <a:avLst/>
              </a:prstGeom>
            </p:spPr>
          </p:pic>
        </p:grpSp>
      </p:grpSp>
    </p:spTree>
    <p:extLst>
      <p:ext uri="{BB962C8B-B14F-4D97-AF65-F5344CB8AC3E}">
        <p14:creationId xmlns:p14="http://schemas.microsoft.com/office/powerpoint/2010/main" val="3305581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9B7EC1-5EB7-DFDA-15AB-B4C316C74FA1}"/>
              </a:ext>
            </a:extLst>
          </p:cNvPr>
          <p:cNvPicPr>
            <a:picLocks noChangeAspect="1"/>
          </p:cNvPicPr>
          <p:nvPr/>
        </p:nvPicPr>
        <p:blipFill>
          <a:blip r:embed="rId3"/>
          <a:stretch>
            <a:fillRect/>
          </a:stretch>
        </p:blipFill>
        <p:spPr>
          <a:xfrm>
            <a:off x="1261190" y="1124743"/>
            <a:ext cx="10859439" cy="5667439"/>
          </a:xfrm>
          <a:prstGeom prst="rect">
            <a:avLst/>
          </a:prstGeom>
        </p:spPr>
      </p:pic>
      <p:sp>
        <p:nvSpPr>
          <p:cNvPr id="2" name="テキスト ボックス 1">
            <a:extLst>
              <a:ext uri="{FF2B5EF4-FFF2-40B4-BE49-F238E27FC236}">
                <a16:creationId xmlns:a16="http://schemas.microsoft.com/office/drawing/2014/main" id="{28C22515-D8CC-F5A8-3E00-F0DF3FB80BDE}"/>
              </a:ext>
            </a:extLst>
          </p:cNvPr>
          <p:cNvSpPr txBox="1"/>
          <p:nvPr/>
        </p:nvSpPr>
        <p:spPr>
          <a:xfrm>
            <a:off x="1373113" y="164477"/>
            <a:ext cx="10385598"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rPr>
              <a:t>TRME</a:t>
            </a:r>
            <a:r>
              <a:rPr kumimoji="1" lang="ja-JP" altLang="en-US"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rPr>
              <a:t> グルコエッジとグルコイーズの違いは何ですか？</a:t>
            </a:r>
            <a:endPar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endParaRPr>
          </a:p>
        </p:txBody>
      </p:sp>
      <p:pic>
        <p:nvPicPr>
          <p:cNvPr id="3" name="図 2" descr="アイコン が含まれている画像&#10;&#10;自動的に生成された説明">
            <a:extLst>
              <a:ext uri="{FF2B5EF4-FFF2-40B4-BE49-F238E27FC236}">
                <a16:creationId xmlns:a16="http://schemas.microsoft.com/office/drawing/2014/main" id="{69336006-7806-797E-93B6-F39749AABC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71" y="-27384"/>
            <a:ext cx="1252463" cy="1315086"/>
          </a:xfrm>
          <a:prstGeom prst="rect">
            <a:avLst/>
          </a:prstGeom>
          <a:ln>
            <a:noFill/>
          </a:ln>
          <a:effectLst>
            <a:softEdge rad="112500"/>
          </a:effectLst>
        </p:spPr>
      </p:pic>
      <p:pic>
        <p:nvPicPr>
          <p:cNvPr id="7" name="図 6" descr="ロゴ&#10;&#10;中程度の精度で自動的に生成された説明">
            <a:extLst>
              <a:ext uri="{FF2B5EF4-FFF2-40B4-BE49-F238E27FC236}">
                <a16:creationId xmlns:a16="http://schemas.microsoft.com/office/drawing/2014/main" id="{E5B3B152-D745-D891-68A6-06BC5AF13C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Tree>
    <p:extLst>
      <p:ext uri="{BB962C8B-B14F-4D97-AF65-F5344CB8AC3E}">
        <p14:creationId xmlns:p14="http://schemas.microsoft.com/office/powerpoint/2010/main" val="3386488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6E82BF-3616-7903-A353-4DD7D58ABF11}"/>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正式販売価格</a:t>
            </a:r>
          </a:p>
        </p:txBody>
      </p:sp>
      <p:pic>
        <p:nvPicPr>
          <p:cNvPr id="4" name="図 3" descr="文字の書かれた紙&#10;&#10;自動的に生成された説明">
            <a:extLst>
              <a:ext uri="{FF2B5EF4-FFF2-40B4-BE49-F238E27FC236}">
                <a16:creationId xmlns:a16="http://schemas.microsoft.com/office/drawing/2014/main" id="{FDFBA231-E5ED-6ED4-BE3E-27C5370D6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08915581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sp>
        <p:nvSpPr>
          <p:cNvPr id="33" name="テキスト ボックス 32">
            <a:extLst>
              <a:ext uri="{FF2B5EF4-FFF2-40B4-BE49-F238E27FC236}">
                <a16:creationId xmlns:a16="http://schemas.microsoft.com/office/drawing/2014/main" id="{0DE33356-C2F2-B391-B845-A263B18E9D22}"/>
              </a:ext>
            </a:extLst>
          </p:cNvPr>
          <p:cNvSpPr txBox="1"/>
          <p:nvPr/>
        </p:nvSpPr>
        <p:spPr>
          <a:xfrm>
            <a:off x="69123" y="3306657"/>
            <a:ext cx="2387588" cy="553998"/>
          </a:xfrm>
          <a:prstGeom prst="rect">
            <a:avLst/>
          </a:prstGeom>
          <a:noFill/>
        </p:spPr>
        <p:txBody>
          <a:bodyPr wrap="square">
            <a:spAutoFit/>
          </a:bodyPr>
          <a:lstStyle>
            <a:defPPr>
              <a:defRPr lang="ja-JP"/>
            </a:defPPr>
            <a:lvl1pPr>
              <a:defRPr sz="28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a:t>TRME® </a:t>
            </a:r>
            <a:r>
              <a:rPr lang="ja-JP" altLang="en-US" sz="1000"/>
              <a:t>スムージー バナナ風味</a:t>
            </a:r>
            <a:endParaRPr lang="en-US" altLang="ja-JP"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a:t>TRME® </a:t>
            </a:r>
            <a:r>
              <a:rPr lang="ja-JP" altLang="en-US" sz="1000"/>
              <a:t>スムージー </a:t>
            </a:r>
            <a:endParaRPr lang="en-US" altLang="ja-JP" sz="10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t>　　　 ストロベリーヨーグルト風味</a:t>
            </a:r>
          </a:p>
        </p:txBody>
      </p:sp>
      <p:pic>
        <p:nvPicPr>
          <p:cNvPr id="17" name="図 16" descr="文字の書かれた紙&#10;&#10;自動的に生成された説明">
            <a:extLst>
              <a:ext uri="{FF2B5EF4-FFF2-40B4-BE49-F238E27FC236}">
                <a16:creationId xmlns:a16="http://schemas.microsoft.com/office/drawing/2014/main" id="{6DB43C26-CAC8-ED85-A49D-F779F9FA9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1130803"/>
            <a:ext cx="1739164" cy="1910515"/>
          </a:xfrm>
          <a:prstGeom prst="rect">
            <a:avLst/>
          </a:prstGeom>
        </p:spPr>
      </p:pic>
      <p:sp>
        <p:nvSpPr>
          <p:cNvPr id="36" name="正方形/長方形 35">
            <a:extLst>
              <a:ext uri="{FF2B5EF4-FFF2-40B4-BE49-F238E27FC236}">
                <a16:creationId xmlns:a16="http://schemas.microsoft.com/office/drawing/2014/main" id="{8976E9B8-1113-F9C6-3C92-AB00030514C7}"/>
              </a:ext>
            </a:extLst>
          </p:cNvPr>
          <p:cNvSpPr/>
          <p:nvPr/>
        </p:nvSpPr>
        <p:spPr>
          <a:xfrm>
            <a:off x="3503712" y="5051028"/>
            <a:ext cx="148075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chemeClr val="tx1"/>
              </a:solidFill>
              <a:effectLst/>
              <a:uLnTx/>
              <a:uFillTx/>
              <a:latin typeface="小塚ゴシック Pro R" panose="020B0400000000000000" pitchFamily="34" charset="-128"/>
              <a:ea typeface="小塚ゴシック Pro R" panose="020B0400000000000000" pitchFamily="34" charset="-128"/>
              <a:cs typeface="+mn-cs"/>
            </a:endParaRPr>
          </a:p>
        </p:txBody>
      </p:sp>
      <p:graphicFrame>
        <p:nvGraphicFramePr>
          <p:cNvPr id="41" name="表 14">
            <a:extLst>
              <a:ext uri="{FF2B5EF4-FFF2-40B4-BE49-F238E27FC236}">
                <a16:creationId xmlns:a16="http://schemas.microsoft.com/office/drawing/2014/main" id="{A5B423C5-7FB2-A6C8-843E-C846FCE97022}"/>
              </a:ext>
            </a:extLst>
          </p:cNvPr>
          <p:cNvGraphicFramePr>
            <a:graphicFrameLocks noGrp="1"/>
          </p:cNvGraphicFramePr>
          <p:nvPr>
            <p:extLst>
              <p:ext uri="{D42A27DB-BD31-4B8C-83A1-F6EECF244321}">
                <p14:modId xmlns:p14="http://schemas.microsoft.com/office/powerpoint/2010/main" val="1138785171"/>
              </p:ext>
            </p:extLst>
          </p:nvPr>
        </p:nvGraphicFramePr>
        <p:xfrm>
          <a:off x="122513" y="3858716"/>
          <a:ext cx="2267532" cy="1315720"/>
        </p:xfrm>
        <a:graphic>
          <a:graphicData uri="http://schemas.openxmlformats.org/drawingml/2006/table">
            <a:tbl>
              <a:tblPr firstRow="1" bandRow="1">
                <a:tableStyleId>{2D5ABB26-0587-4C30-8999-92F81FD0307C}</a:tableStyleId>
              </a:tblPr>
              <a:tblGrid>
                <a:gridCol w="1252340">
                  <a:extLst>
                    <a:ext uri="{9D8B030D-6E8A-4147-A177-3AD203B41FA5}">
                      <a16:colId xmlns:a16="http://schemas.microsoft.com/office/drawing/2014/main" val="2035397423"/>
                    </a:ext>
                  </a:extLst>
                </a:gridCol>
                <a:gridCol w="1015192">
                  <a:extLst>
                    <a:ext uri="{9D8B030D-6E8A-4147-A177-3AD203B41FA5}">
                      <a16:colId xmlns:a16="http://schemas.microsoft.com/office/drawing/2014/main" val="4112033298"/>
                    </a:ext>
                  </a:extLst>
                </a:gridCol>
              </a:tblGrid>
              <a:tr h="301519">
                <a:tc>
                  <a:txBody>
                    <a:bodyPr/>
                    <a:lstStyle/>
                    <a:p>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（税込）</a:t>
                      </a:r>
                      <a:r>
                        <a:rPr kumimoji="1" lang="ja-JP" altLang="en-US" sz="1000">
                          <a:solidFill>
                            <a:schemeClr val="tx1"/>
                          </a:solidFill>
                          <a:latin typeface="Noto Sans JP Medium" panose="020B0600000000000000" pitchFamily="34" charset="-128"/>
                          <a:ea typeface="Noto Sans JP Medium" panose="020B0600000000000000" pitchFamily="34" charset="-128"/>
                        </a:rPr>
                        <a:t>：</a:t>
                      </a:r>
                      <a:endParaRPr kumimoji="1" lang="en-US" altLang="ja-JP" sz="10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（税抜）</a:t>
                      </a:r>
                      <a:r>
                        <a:rPr kumimoji="1" lang="ja-JP" altLang="en-US" sz="1000">
                          <a:solidFill>
                            <a:schemeClr val="tx1"/>
                          </a:solidFill>
                          <a:latin typeface="Noto Sans JP Medium" panose="020B0600000000000000" pitchFamily="34" charset="-128"/>
                          <a:ea typeface="Noto Sans JP Medium" panose="020B0600000000000000" pitchFamily="34" charset="-128"/>
                        </a:rPr>
                        <a:t>：</a:t>
                      </a:r>
                    </a:p>
                  </a:txBody>
                  <a:tcPr anchor="ctr"/>
                </a:tc>
                <a:tc>
                  <a:txBody>
                    <a:bodyPr/>
                    <a:lstStyle/>
                    <a:p>
                      <a:r>
                        <a:rPr kumimoji="1" lang="en-US" altLang="ja-JP" sz="1100">
                          <a:solidFill>
                            <a:schemeClr val="tx1"/>
                          </a:solidFill>
                          <a:latin typeface="Noto Sans JP Medium" panose="020B0600000000000000" pitchFamily="34" charset="-128"/>
                          <a:ea typeface="Noto Sans JP Medium" panose="020B0600000000000000" pitchFamily="34" charset="-128"/>
                        </a:rPr>
                        <a:t>6,167</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endParaRPr kumimoji="1" lang="en-US" altLang="ja-JP" sz="11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Noto Sans JP Medium" panose="020B0600000000000000" pitchFamily="34" charset="-128"/>
                          <a:ea typeface="Noto Sans JP Medium" panose="020B0600000000000000" pitchFamily="34" charset="-128"/>
                        </a:rPr>
                        <a:t>5,710</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p>
                  </a:txBody>
                  <a:tcPr anchor="ctr"/>
                </a:tc>
                <a:extLst>
                  <a:ext uri="{0D108BD9-81ED-4DB2-BD59-A6C34878D82A}">
                    <a16:rowId xmlns:a16="http://schemas.microsoft.com/office/drawing/2014/main" val="1476272766"/>
                  </a:ext>
                </a:extLst>
              </a:tr>
              <a:tr h="160415">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PSV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29.90</a:t>
                      </a:r>
                    </a:p>
                  </a:txBody>
                  <a:tcPr anchor="ctr"/>
                </a:tc>
                <a:extLst>
                  <a:ext uri="{0D108BD9-81ED-4DB2-BD59-A6C34878D82A}">
                    <a16:rowId xmlns:a16="http://schemas.microsoft.com/office/drawing/2014/main" val="3677065692"/>
                  </a:ext>
                </a:extLst>
              </a:tr>
              <a:tr h="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CSV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3,798</a:t>
                      </a:r>
                    </a:p>
                  </a:txBody>
                  <a:tcPr anchor="ctr"/>
                </a:tc>
                <a:extLst>
                  <a:ext uri="{0D108BD9-81ED-4DB2-BD59-A6C34878D82A}">
                    <a16:rowId xmlns:a16="http://schemas.microsoft.com/office/drawing/2014/main" val="285793442"/>
                  </a:ext>
                </a:extLst>
              </a:tr>
              <a:tr h="370840">
                <a:tc>
                  <a:txBody>
                    <a:bodyPr/>
                    <a:lstStyle/>
                    <a:p>
                      <a:r>
                        <a:rPr kumimoji="1" lang="ja-JP" altLang="en-US" sz="800">
                          <a:solidFill>
                            <a:schemeClr val="tx1"/>
                          </a:solidFill>
                          <a:latin typeface="Noto Sans JP Light" panose="020B0300000000000000" pitchFamily="34" charset="-128"/>
                          <a:ea typeface="Noto Sans JP Light" panose="020B0300000000000000" pitchFamily="34" charset="-128"/>
                        </a:rPr>
                        <a:t>シェアリング</a:t>
                      </a:r>
                      <a:endParaRPr kumimoji="1" lang="en-US" altLang="ja-JP" sz="800">
                        <a:solidFill>
                          <a:schemeClr val="tx1"/>
                        </a:solidFill>
                        <a:latin typeface="Noto Sans JP Light" panose="020B0300000000000000" pitchFamily="34" charset="-128"/>
                        <a:ea typeface="Noto Sans JP Light" panose="020B0300000000000000" pitchFamily="34" charset="-128"/>
                      </a:endParaRPr>
                    </a:p>
                    <a:p>
                      <a:r>
                        <a:rPr kumimoji="1" lang="ja-JP" altLang="en-US" sz="800">
                          <a:solidFill>
                            <a:schemeClr val="tx1"/>
                          </a:solidFill>
                          <a:latin typeface="Noto Sans JP Light" panose="020B0300000000000000" pitchFamily="34" charset="-128"/>
                          <a:ea typeface="Noto Sans JP Light" panose="020B0300000000000000" pitchFamily="34" charset="-128"/>
                        </a:rPr>
                        <a:t>ボーナス：</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286</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（税抜）</a:t>
                      </a:r>
                      <a:endParaRPr kumimoji="1" lang="ja-JP" altLang="en-US" sz="11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graphicFrame>
        <p:nvGraphicFramePr>
          <p:cNvPr id="42" name="表 41">
            <a:extLst>
              <a:ext uri="{FF2B5EF4-FFF2-40B4-BE49-F238E27FC236}">
                <a16:creationId xmlns:a16="http://schemas.microsoft.com/office/drawing/2014/main" id="{39B0AFA3-D09C-1218-47C0-E1AF00651FC0}"/>
              </a:ext>
            </a:extLst>
          </p:cNvPr>
          <p:cNvGraphicFramePr>
            <a:graphicFrameLocks noGrp="1"/>
          </p:cNvGraphicFramePr>
          <p:nvPr>
            <p:extLst>
              <p:ext uri="{D42A27DB-BD31-4B8C-83A1-F6EECF244321}">
                <p14:modId xmlns:p14="http://schemas.microsoft.com/office/powerpoint/2010/main" val="3499459499"/>
              </p:ext>
            </p:extLst>
          </p:nvPr>
        </p:nvGraphicFramePr>
        <p:xfrm>
          <a:off x="89066" y="5204916"/>
          <a:ext cx="3067843" cy="629920"/>
        </p:xfrm>
        <a:graphic>
          <a:graphicData uri="http://schemas.openxmlformats.org/drawingml/2006/table">
            <a:tbl>
              <a:tblPr firstRow="1" bandRow="1">
                <a:tableStyleId>{2D5ABB26-0587-4C30-8999-92F81FD0307C}</a:tableStyleId>
              </a:tblPr>
              <a:tblGrid>
                <a:gridCol w="1202341">
                  <a:extLst>
                    <a:ext uri="{9D8B030D-6E8A-4147-A177-3AD203B41FA5}">
                      <a16:colId xmlns:a16="http://schemas.microsoft.com/office/drawing/2014/main" val="2355423685"/>
                    </a:ext>
                  </a:extLst>
                </a:gridCol>
                <a:gridCol w="1865502">
                  <a:extLst>
                    <a:ext uri="{9D8B030D-6E8A-4147-A177-3AD203B41FA5}">
                      <a16:colId xmlns:a16="http://schemas.microsoft.com/office/drawing/2014/main" val="3995477016"/>
                    </a:ext>
                  </a:extLst>
                </a:gridCol>
              </a:tblGrid>
              <a:tr h="0">
                <a:tc>
                  <a:txBody>
                    <a:bodyPr/>
                    <a:lstStyle/>
                    <a:p>
                      <a:r>
                        <a:rPr kumimoji="1" lang="en-US" altLang="ja-JP" sz="900">
                          <a:solidFill>
                            <a:schemeClr val="tx1"/>
                          </a:solidFill>
                        </a:rPr>
                        <a:t>ADP</a:t>
                      </a:r>
                      <a:r>
                        <a:rPr kumimoji="1" lang="en-US" altLang="ja-JP" sz="1000">
                          <a:solidFill>
                            <a:schemeClr val="tx1"/>
                          </a:solidFill>
                        </a:rPr>
                        <a:t>5%</a:t>
                      </a:r>
                      <a:r>
                        <a:rPr kumimoji="1" lang="ja-JP" altLang="en-US" sz="900">
                          <a:solidFill>
                            <a:schemeClr val="tx1"/>
                          </a:solidFill>
                        </a:rPr>
                        <a:t>価格：</a:t>
                      </a: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5,859</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094910392"/>
                  </a:ext>
                </a:extLst>
              </a:tr>
              <a:tr h="370840">
                <a:tc>
                  <a:txBody>
                    <a:bodyPr/>
                    <a:lstStyle/>
                    <a:p>
                      <a:r>
                        <a:rPr kumimoji="1" lang="en-US" altLang="ja-JP" sz="900">
                          <a:solidFill>
                            <a:schemeClr val="tx1"/>
                          </a:solidFill>
                        </a:rPr>
                        <a:t>ADP</a:t>
                      </a:r>
                      <a:r>
                        <a:rPr kumimoji="1" lang="en-US" altLang="ja-JP" sz="1000">
                          <a:solidFill>
                            <a:schemeClr val="tx1"/>
                          </a:solidFill>
                        </a:rPr>
                        <a:t>10%</a:t>
                      </a:r>
                      <a:r>
                        <a:rPr kumimoji="1" lang="ja-JP" altLang="en-US" sz="900">
                          <a:solidFill>
                            <a:schemeClr val="tx1"/>
                          </a:solidFill>
                        </a:rPr>
                        <a:t>価格：</a:t>
                      </a:r>
                      <a:endParaRPr kumimoji="1" lang="en-US" altLang="ja-JP" sz="900">
                        <a:solidFill>
                          <a:schemeClr val="tx1"/>
                        </a:solidFill>
                      </a:endParaRP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5,550</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517158804"/>
                  </a:ext>
                </a:extLst>
              </a:tr>
            </a:tbl>
          </a:graphicData>
        </a:graphic>
      </p:graphicFrame>
      <p:sp>
        <p:nvSpPr>
          <p:cNvPr id="52" name="テキスト ボックス 51">
            <a:extLst>
              <a:ext uri="{FF2B5EF4-FFF2-40B4-BE49-F238E27FC236}">
                <a16:creationId xmlns:a16="http://schemas.microsoft.com/office/drawing/2014/main" id="{AAECBEA9-B43F-F160-BA4C-FE7D3458CCB2}"/>
              </a:ext>
            </a:extLst>
          </p:cNvPr>
          <p:cNvSpPr txBox="1"/>
          <p:nvPr/>
        </p:nvSpPr>
        <p:spPr>
          <a:xfrm>
            <a:off x="4983195" y="3610064"/>
            <a:ext cx="1985665"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ウィニングスタート</a:t>
            </a:r>
          </a:p>
        </p:txBody>
      </p:sp>
      <p:graphicFrame>
        <p:nvGraphicFramePr>
          <p:cNvPr id="53" name="表 14">
            <a:extLst>
              <a:ext uri="{FF2B5EF4-FFF2-40B4-BE49-F238E27FC236}">
                <a16:creationId xmlns:a16="http://schemas.microsoft.com/office/drawing/2014/main" id="{60026729-53E2-6DF9-E44E-C96FEB91ED60}"/>
              </a:ext>
            </a:extLst>
          </p:cNvPr>
          <p:cNvGraphicFramePr>
            <a:graphicFrameLocks noGrp="1"/>
          </p:cNvGraphicFramePr>
          <p:nvPr>
            <p:extLst>
              <p:ext uri="{D42A27DB-BD31-4B8C-83A1-F6EECF244321}">
                <p14:modId xmlns:p14="http://schemas.microsoft.com/office/powerpoint/2010/main" val="2975134184"/>
              </p:ext>
            </p:extLst>
          </p:nvPr>
        </p:nvGraphicFramePr>
        <p:xfrm>
          <a:off x="2569238" y="3858716"/>
          <a:ext cx="2267532" cy="1317217"/>
        </p:xfrm>
        <a:graphic>
          <a:graphicData uri="http://schemas.openxmlformats.org/drawingml/2006/table">
            <a:tbl>
              <a:tblPr firstRow="1" bandRow="1">
                <a:tableStyleId>{2D5ABB26-0587-4C30-8999-92F81FD0307C}</a:tableStyleId>
              </a:tblPr>
              <a:tblGrid>
                <a:gridCol w="1252340">
                  <a:extLst>
                    <a:ext uri="{9D8B030D-6E8A-4147-A177-3AD203B41FA5}">
                      <a16:colId xmlns:a16="http://schemas.microsoft.com/office/drawing/2014/main" val="2035397423"/>
                    </a:ext>
                  </a:extLst>
                </a:gridCol>
                <a:gridCol w="1015192">
                  <a:extLst>
                    <a:ext uri="{9D8B030D-6E8A-4147-A177-3AD203B41FA5}">
                      <a16:colId xmlns:a16="http://schemas.microsoft.com/office/drawing/2014/main" val="4112033298"/>
                    </a:ext>
                  </a:extLst>
                </a:gridCol>
              </a:tblGrid>
              <a:tr h="329673">
                <a:tc>
                  <a:txBody>
                    <a:bodyPr/>
                    <a:lstStyle/>
                    <a:p>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（税込）</a:t>
                      </a:r>
                      <a:r>
                        <a:rPr kumimoji="1" lang="ja-JP" altLang="en-US" sz="1000">
                          <a:solidFill>
                            <a:schemeClr val="tx1"/>
                          </a:solidFill>
                          <a:latin typeface="Noto Sans JP Medium" panose="020B0600000000000000" pitchFamily="34" charset="-128"/>
                          <a:ea typeface="Noto Sans JP Medium" panose="020B0600000000000000" pitchFamily="34" charset="-128"/>
                        </a:rPr>
                        <a:t>：</a:t>
                      </a:r>
                      <a:endParaRPr kumimoji="1" lang="en-US" altLang="ja-JP" sz="10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（税抜）</a:t>
                      </a:r>
                      <a:r>
                        <a:rPr kumimoji="1" lang="ja-JP" altLang="en-US" sz="1000">
                          <a:solidFill>
                            <a:schemeClr val="tx1"/>
                          </a:solidFill>
                          <a:latin typeface="Noto Sans JP Medium" panose="020B0600000000000000" pitchFamily="34" charset="-128"/>
                          <a:ea typeface="Noto Sans JP Medium" panose="020B0600000000000000" pitchFamily="34" charset="-128"/>
                        </a:rPr>
                        <a:t>：</a:t>
                      </a:r>
                    </a:p>
                  </a:txBody>
                  <a:tcPr anchor="ctr"/>
                </a:tc>
                <a:tc>
                  <a:txBody>
                    <a:bodyPr/>
                    <a:lstStyle/>
                    <a:p>
                      <a:r>
                        <a:rPr kumimoji="1" lang="en-US" altLang="ja-JP" sz="1100">
                          <a:solidFill>
                            <a:schemeClr val="tx1"/>
                          </a:solidFill>
                          <a:latin typeface="Noto Sans JP Medium" panose="020B0600000000000000" pitchFamily="34" charset="-128"/>
                          <a:ea typeface="Noto Sans JP Medium" panose="020B0600000000000000" pitchFamily="34" charset="-128"/>
                        </a:rPr>
                        <a:t>15,207</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endParaRPr kumimoji="1" lang="en-US" altLang="ja-JP" sz="11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Noto Sans JP Medium" panose="020B0600000000000000" pitchFamily="34" charset="-128"/>
                          <a:ea typeface="Noto Sans JP Medium" panose="020B0600000000000000" pitchFamily="34" charset="-128"/>
                        </a:rPr>
                        <a:t>14,081</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p>
                  </a:txBody>
                  <a:tcPr anchor="ctr"/>
                </a:tc>
                <a:extLst>
                  <a:ext uri="{0D108BD9-81ED-4DB2-BD59-A6C34878D82A}">
                    <a16:rowId xmlns:a16="http://schemas.microsoft.com/office/drawing/2014/main" val="1476272766"/>
                  </a:ext>
                </a:extLst>
              </a:tr>
              <a:tr h="196229">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PSV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87.80</a:t>
                      </a:r>
                    </a:p>
                  </a:txBody>
                  <a:tcPr anchor="ctr"/>
                </a:tc>
                <a:extLst>
                  <a:ext uri="{0D108BD9-81ED-4DB2-BD59-A6C34878D82A}">
                    <a16:rowId xmlns:a16="http://schemas.microsoft.com/office/drawing/2014/main" val="3677065692"/>
                  </a:ext>
                </a:extLst>
              </a:tr>
              <a:tr h="260577">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CSV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11,154</a:t>
                      </a:r>
                    </a:p>
                  </a:txBody>
                  <a:tcPr anchor="ctr"/>
                </a:tc>
                <a:extLst>
                  <a:ext uri="{0D108BD9-81ED-4DB2-BD59-A6C34878D82A}">
                    <a16:rowId xmlns:a16="http://schemas.microsoft.com/office/drawing/2014/main" val="285793442"/>
                  </a:ext>
                </a:extLst>
              </a:tr>
              <a:tr h="370840">
                <a:tc>
                  <a:txBody>
                    <a:bodyPr/>
                    <a:lstStyle/>
                    <a:p>
                      <a:r>
                        <a:rPr kumimoji="1" lang="ja-JP" altLang="en-US" sz="800">
                          <a:solidFill>
                            <a:schemeClr val="tx1"/>
                          </a:solidFill>
                          <a:latin typeface="Noto Sans JP Light" panose="020B0300000000000000" pitchFamily="34" charset="-128"/>
                          <a:ea typeface="Noto Sans JP Light" panose="020B0300000000000000" pitchFamily="34" charset="-128"/>
                        </a:rPr>
                        <a:t>シェアリング</a:t>
                      </a:r>
                      <a:endParaRPr kumimoji="1" lang="en-US" altLang="ja-JP" sz="800">
                        <a:solidFill>
                          <a:schemeClr val="tx1"/>
                        </a:solidFill>
                        <a:latin typeface="Noto Sans JP Light" panose="020B0300000000000000" pitchFamily="34" charset="-128"/>
                        <a:ea typeface="Noto Sans JP Light" panose="020B0300000000000000" pitchFamily="34" charset="-128"/>
                      </a:endParaRPr>
                    </a:p>
                    <a:p>
                      <a:r>
                        <a:rPr kumimoji="1" lang="ja-JP" altLang="en-US" sz="800">
                          <a:solidFill>
                            <a:schemeClr val="tx1"/>
                          </a:solidFill>
                          <a:latin typeface="Noto Sans JP Light" panose="020B0300000000000000" pitchFamily="34" charset="-128"/>
                          <a:ea typeface="Noto Sans JP Light" panose="020B0300000000000000" pitchFamily="34" charset="-128"/>
                        </a:rPr>
                        <a:t>ボーナス：</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704</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（税抜）</a:t>
                      </a:r>
                      <a:endParaRPr kumimoji="1" lang="ja-JP" altLang="en-US" sz="11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graphicFrame>
        <p:nvGraphicFramePr>
          <p:cNvPr id="54" name="表 53">
            <a:extLst>
              <a:ext uri="{FF2B5EF4-FFF2-40B4-BE49-F238E27FC236}">
                <a16:creationId xmlns:a16="http://schemas.microsoft.com/office/drawing/2014/main" id="{E0F977C6-1DD8-7021-89DA-613F7819417E}"/>
              </a:ext>
            </a:extLst>
          </p:cNvPr>
          <p:cNvGraphicFramePr>
            <a:graphicFrameLocks noGrp="1"/>
          </p:cNvGraphicFramePr>
          <p:nvPr>
            <p:extLst>
              <p:ext uri="{D42A27DB-BD31-4B8C-83A1-F6EECF244321}">
                <p14:modId xmlns:p14="http://schemas.microsoft.com/office/powerpoint/2010/main" val="1100981955"/>
              </p:ext>
            </p:extLst>
          </p:nvPr>
        </p:nvGraphicFramePr>
        <p:xfrm>
          <a:off x="2526159" y="5200703"/>
          <a:ext cx="3067843" cy="629920"/>
        </p:xfrm>
        <a:graphic>
          <a:graphicData uri="http://schemas.openxmlformats.org/drawingml/2006/table">
            <a:tbl>
              <a:tblPr firstRow="1" bandRow="1">
                <a:tableStyleId>{2D5ABB26-0587-4C30-8999-92F81FD0307C}</a:tableStyleId>
              </a:tblPr>
              <a:tblGrid>
                <a:gridCol w="1265585">
                  <a:extLst>
                    <a:ext uri="{9D8B030D-6E8A-4147-A177-3AD203B41FA5}">
                      <a16:colId xmlns:a16="http://schemas.microsoft.com/office/drawing/2014/main" val="2355423685"/>
                    </a:ext>
                  </a:extLst>
                </a:gridCol>
                <a:gridCol w="1802258">
                  <a:extLst>
                    <a:ext uri="{9D8B030D-6E8A-4147-A177-3AD203B41FA5}">
                      <a16:colId xmlns:a16="http://schemas.microsoft.com/office/drawing/2014/main" val="3995477016"/>
                    </a:ext>
                  </a:extLst>
                </a:gridCol>
              </a:tblGrid>
              <a:tr h="211082">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5%</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14,447</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094910392"/>
                  </a:ext>
                </a:extLst>
              </a:tr>
              <a:tr h="37084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10%</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endParaRPr kumimoji="1" lang="en-US" altLang="ja-JP" sz="9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13,687</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517158804"/>
                  </a:ext>
                </a:extLst>
              </a:tr>
            </a:tbl>
          </a:graphicData>
        </a:graphic>
      </p:graphicFrame>
      <p:sp>
        <p:nvSpPr>
          <p:cNvPr id="55" name="テキスト ボックス 54">
            <a:extLst>
              <a:ext uri="{FF2B5EF4-FFF2-40B4-BE49-F238E27FC236}">
                <a16:creationId xmlns:a16="http://schemas.microsoft.com/office/drawing/2014/main" id="{2DF006E4-C855-B3F6-E117-D5429C979E52}"/>
              </a:ext>
            </a:extLst>
          </p:cNvPr>
          <p:cNvSpPr txBox="1"/>
          <p:nvPr/>
        </p:nvSpPr>
        <p:spPr>
          <a:xfrm>
            <a:off x="7469793" y="3584705"/>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グルコエッジ</a:t>
            </a:r>
          </a:p>
        </p:txBody>
      </p:sp>
      <p:graphicFrame>
        <p:nvGraphicFramePr>
          <p:cNvPr id="56" name="表 14">
            <a:extLst>
              <a:ext uri="{FF2B5EF4-FFF2-40B4-BE49-F238E27FC236}">
                <a16:creationId xmlns:a16="http://schemas.microsoft.com/office/drawing/2014/main" id="{FD41ECDB-29DB-8CAD-CFA1-187ABECBA371}"/>
              </a:ext>
            </a:extLst>
          </p:cNvPr>
          <p:cNvGraphicFramePr>
            <a:graphicFrameLocks noGrp="1"/>
          </p:cNvGraphicFramePr>
          <p:nvPr>
            <p:extLst>
              <p:ext uri="{D42A27DB-BD31-4B8C-83A1-F6EECF244321}">
                <p14:modId xmlns:p14="http://schemas.microsoft.com/office/powerpoint/2010/main" val="2911918720"/>
              </p:ext>
            </p:extLst>
          </p:nvPr>
        </p:nvGraphicFramePr>
        <p:xfrm>
          <a:off x="4983195" y="3855740"/>
          <a:ext cx="2341090" cy="1315720"/>
        </p:xfrm>
        <a:graphic>
          <a:graphicData uri="http://schemas.openxmlformats.org/drawingml/2006/table">
            <a:tbl>
              <a:tblPr firstRow="1" bandRow="1">
                <a:tableStyleId>{2D5ABB26-0587-4C30-8999-92F81FD0307C}</a:tableStyleId>
              </a:tblPr>
              <a:tblGrid>
                <a:gridCol w="1292966">
                  <a:extLst>
                    <a:ext uri="{9D8B030D-6E8A-4147-A177-3AD203B41FA5}">
                      <a16:colId xmlns:a16="http://schemas.microsoft.com/office/drawing/2014/main" val="2035397423"/>
                    </a:ext>
                  </a:extLst>
                </a:gridCol>
                <a:gridCol w="1048124">
                  <a:extLst>
                    <a:ext uri="{9D8B030D-6E8A-4147-A177-3AD203B41FA5}">
                      <a16:colId xmlns:a16="http://schemas.microsoft.com/office/drawing/2014/main" val="4112033298"/>
                    </a:ext>
                  </a:extLst>
                </a:gridCol>
              </a:tblGrid>
              <a:tr h="381476">
                <a:tc>
                  <a:txBody>
                    <a:bodyPr/>
                    <a:lstStyle/>
                    <a:p>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（税込）</a:t>
                      </a:r>
                      <a:r>
                        <a:rPr kumimoji="1" lang="ja-JP" altLang="en-US" sz="1000">
                          <a:solidFill>
                            <a:schemeClr val="tx1"/>
                          </a:solidFill>
                          <a:latin typeface="Noto Sans JP Medium" panose="020B0600000000000000" pitchFamily="34" charset="-128"/>
                          <a:ea typeface="Noto Sans JP Medium" panose="020B0600000000000000" pitchFamily="34" charset="-128"/>
                        </a:rPr>
                        <a:t>：</a:t>
                      </a:r>
                      <a:endParaRPr kumimoji="1" lang="en-US" altLang="ja-JP" sz="10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（税抜）</a:t>
                      </a:r>
                      <a:r>
                        <a:rPr kumimoji="1" lang="ja-JP" altLang="en-US" sz="1000">
                          <a:solidFill>
                            <a:schemeClr val="tx1"/>
                          </a:solidFill>
                          <a:latin typeface="Noto Sans JP Medium" panose="020B0600000000000000" pitchFamily="34" charset="-128"/>
                          <a:ea typeface="Noto Sans JP Medium" panose="020B0600000000000000" pitchFamily="34" charset="-128"/>
                        </a:rPr>
                        <a:t>：</a:t>
                      </a:r>
                    </a:p>
                  </a:txBody>
                  <a:tcPr anchor="ctr"/>
                </a:tc>
                <a:tc>
                  <a:txBody>
                    <a:bodyPr/>
                    <a:lstStyle/>
                    <a:p>
                      <a:r>
                        <a:rPr kumimoji="1" lang="en-US" altLang="ja-JP" sz="1100">
                          <a:solidFill>
                            <a:schemeClr val="tx1"/>
                          </a:solidFill>
                          <a:latin typeface="Noto Sans JP Medium" panose="020B0600000000000000" pitchFamily="34" charset="-128"/>
                          <a:ea typeface="Noto Sans JP Medium" panose="020B0600000000000000" pitchFamily="34" charset="-128"/>
                        </a:rPr>
                        <a:t>13,349</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endParaRPr kumimoji="1" lang="en-US" altLang="ja-JP" sz="11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Noto Sans JP Medium" panose="020B0600000000000000" pitchFamily="34" charset="-128"/>
                          <a:ea typeface="Noto Sans JP Medium" panose="020B0600000000000000" pitchFamily="34" charset="-128"/>
                        </a:rPr>
                        <a:t>12,360</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p>
                  </a:txBody>
                  <a:tcPr anchor="ctr"/>
                </a:tc>
                <a:extLst>
                  <a:ext uri="{0D108BD9-81ED-4DB2-BD59-A6C34878D82A}">
                    <a16:rowId xmlns:a16="http://schemas.microsoft.com/office/drawing/2014/main" val="1476272766"/>
                  </a:ext>
                </a:extLst>
              </a:tr>
              <a:tr h="22666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PSV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77.10</a:t>
                      </a:r>
                    </a:p>
                  </a:txBody>
                  <a:tcPr anchor="ctr"/>
                </a:tc>
                <a:extLst>
                  <a:ext uri="{0D108BD9-81ED-4DB2-BD59-A6C34878D82A}">
                    <a16:rowId xmlns:a16="http://schemas.microsoft.com/office/drawing/2014/main" val="3677065692"/>
                  </a:ext>
                </a:extLst>
              </a:tr>
              <a:tr h="168364">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CSV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9,790</a:t>
                      </a:r>
                    </a:p>
                  </a:txBody>
                  <a:tcPr anchor="ctr"/>
                </a:tc>
                <a:extLst>
                  <a:ext uri="{0D108BD9-81ED-4DB2-BD59-A6C34878D82A}">
                    <a16:rowId xmlns:a16="http://schemas.microsoft.com/office/drawing/2014/main" val="285793442"/>
                  </a:ext>
                </a:extLst>
              </a:tr>
              <a:tr h="370840">
                <a:tc>
                  <a:txBody>
                    <a:bodyPr/>
                    <a:lstStyle/>
                    <a:p>
                      <a:r>
                        <a:rPr kumimoji="1" lang="ja-JP" altLang="en-US" sz="800">
                          <a:solidFill>
                            <a:schemeClr val="tx1"/>
                          </a:solidFill>
                          <a:latin typeface="Noto Sans JP Light" panose="020B0300000000000000" pitchFamily="34" charset="-128"/>
                          <a:ea typeface="Noto Sans JP Light" panose="020B0300000000000000" pitchFamily="34" charset="-128"/>
                        </a:rPr>
                        <a:t>シェアリング</a:t>
                      </a:r>
                      <a:endParaRPr kumimoji="1" lang="en-US" altLang="ja-JP" sz="800">
                        <a:solidFill>
                          <a:schemeClr val="tx1"/>
                        </a:solidFill>
                        <a:latin typeface="Noto Sans JP Light" panose="020B0300000000000000" pitchFamily="34" charset="-128"/>
                        <a:ea typeface="Noto Sans JP Light" panose="020B0300000000000000" pitchFamily="34" charset="-128"/>
                      </a:endParaRPr>
                    </a:p>
                    <a:p>
                      <a:r>
                        <a:rPr kumimoji="1" lang="ja-JP" altLang="en-US" sz="800">
                          <a:solidFill>
                            <a:schemeClr val="tx1"/>
                          </a:solidFill>
                          <a:latin typeface="Noto Sans JP Light" panose="020B0300000000000000" pitchFamily="34" charset="-128"/>
                          <a:ea typeface="Noto Sans JP Light" panose="020B0300000000000000" pitchFamily="34" charset="-128"/>
                        </a:rPr>
                        <a:t>ボーナス：</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618</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（税抜）</a:t>
                      </a:r>
                      <a:endParaRPr kumimoji="1" lang="ja-JP" altLang="en-US" sz="11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graphicFrame>
        <p:nvGraphicFramePr>
          <p:cNvPr id="57" name="表 56">
            <a:extLst>
              <a:ext uri="{FF2B5EF4-FFF2-40B4-BE49-F238E27FC236}">
                <a16:creationId xmlns:a16="http://schemas.microsoft.com/office/drawing/2014/main" id="{D47200DC-DD8E-A06F-D7E5-79AAD9FC9A08}"/>
              </a:ext>
            </a:extLst>
          </p:cNvPr>
          <p:cNvGraphicFramePr>
            <a:graphicFrameLocks noGrp="1"/>
          </p:cNvGraphicFramePr>
          <p:nvPr>
            <p:extLst>
              <p:ext uri="{D42A27DB-BD31-4B8C-83A1-F6EECF244321}">
                <p14:modId xmlns:p14="http://schemas.microsoft.com/office/powerpoint/2010/main" val="604574362"/>
              </p:ext>
            </p:extLst>
          </p:nvPr>
        </p:nvGraphicFramePr>
        <p:xfrm>
          <a:off x="4983195" y="5204916"/>
          <a:ext cx="3067843" cy="629920"/>
        </p:xfrm>
        <a:graphic>
          <a:graphicData uri="http://schemas.openxmlformats.org/drawingml/2006/table">
            <a:tbl>
              <a:tblPr firstRow="1" bandRow="1">
                <a:tableStyleId>{2D5ABB26-0587-4C30-8999-92F81FD0307C}</a:tableStyleId>
              </a:tblPr>
              <a:tblGrid>
                <a:gridCol w="1184813">
                  <a:extLst>
                    <a:ext uri="{9D8B030D-6E8A-4147-A177-3AD203B41FA5}">
                      <a16:colId xmlns:a16="http://schemas.microsoft.com/office/drawing/2014/main" val="2355423685"/>
                    </a:ext>
                  </a:extLst>
                </a:gridCol>
                <a:gridCol w="1883030">
                  <a:extLst>
                    <a:ext uri="{9D8B030D-6E8A-4147-A177-3AD203B41FA5}">
                      <a16:colId xmlns:a16="http://schemas.microsoft.com/office/drawing/2014/main" val="3995477016"/>
                    </a:ext>
                  </a:extLst>
                </a:gridCol>
              </a:tblGrid>
              <a:tr h="227774">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5%</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12,681</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094910392"/>
                  </a:ext>
                </a:extLst>
              </a:tr>
              <a:tr h="37084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10%</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endParaRPr kumimoji="1" lang="en-US" altLang="ja-JP" sz="9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12,014</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517158804"/>
                  </a:ext>
                </a:extLst>
              </a:tr>
            </a:tbl>
          </a:graphicData>
        </a:graphic>
      </p:graphicFrame>
      <p:sp>
        <p:nvSpPr>
          <p:cNvPr id="58" name="テキスト ボックス 57">
            <a:extLst>
              <a:ext uri="{FF2B5EF4-FFF2-40B4-BE49-F238E27FC236}">
                <a16:creationId xmlns:a16="http://schemas.microsoft.com/office/drawing/2014/main" id="{73C97E9E-D21C-5624-1CB7-9ADD7C3D8A49}"/>
              </a:ext>
            </a:extLst>
          </p:cNvPr>
          <p:cNvSpPr txBox="1"/>
          <p:nvPr/>
        </p:nvSpPr>
        <p:spPr>
          <a:xfrm>
            <a:off x="2526159" y="3584705"/>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バーニングフォーカス</a:t>
            </a:r>
          </a:p>
        </p:txBody>
      </p:sp>
      <p:graphicFrame>
        <p:nvGraphicFramePr>
          <p:cNvPr id="59" name="表 14">
            <a:extLst>
              <a:ext uri="{FF2B5EF4-FFF2-40B4-BE49-F238E27FC236}">
                <a16:creationId xmlns:a16="http://schemas.microsoft.com/office/drawing/2014/main" id="{7D101B4A-E45A-95B6-7FF9-EB5851C37319}"/>
              </a:ext>
            </a:extLst>
          </p:cNvPr>
          <p:cNvGraphicFramePr>
            <a:graphicFrameLocks noGrp="1"/>
          </p:cNvGraphicFramePr>
          <p:nvPr>
            <p:extLst>
              <p:ext uri="{D42A27DB-BD31-4B8C-83A1-F6EECF244321}">
                <p14:modId xmlns:p14="http://schemas.microsoft.com/office/powerpoint/2010/main" val="1307842668"/>
              </p:ext>
            </p:extLst>
          </p:nvPr>
        </p:nvGraphicFramePr>
        <p:xfrm>
          <a:off x="7471978" y="3864507"/>
          <a:ext cx="2341089" cy="1315720"/>
        </p:xfrm>
        <a:graphic>
          <a:graphicData uri="http://schemas.openxmlformats.org/drawingml/2006/table">
            <a:tbl>
              <a:tblPr firstRow="1" bandRow="1">
                <a:tableStyleId>{2D5ABB26-0587-4C30-8999-92F81FD0307C}</a:tableStyleId>
              </a:tblPr>
              <a:tblGrid>
                <a:gridCol w="1292965">
                  <a:extLst>
                    <a:ext uri="{9D8B030D-6E8A-4147-A177-3AD203B41FA5}">
                      <a16:colId xmlns:a16="http://schemas.microsoft.com/office/drawing/2014/main" val="2035397423"/>
                    </a:ext>
                  </a:extLst>
                </a:gridCol>
                <a:gridCol w="1048124">
                  <a:extLst>
                    <a:ext uri="{9D8B030D-6E8A-4147-A177-3AD203B41FA5}">
                      <a16:colId xmlns:a16="http://schemas.microsoft.com/office/drawing/2014/main" val="4112033298"/>
                    </a:ext>
                  </a:extLst>
                </a:gridCol>
              </a:tblGrid>
              <a:tr h="300701">
                <a:tc>
                  <a:txBody>
                    <a:bodyPr/>
                    <a:lstStyle/>
                    <a:p>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（税込）</a:t>
                      </a:r>
                      <a:r>
                        <a:rPr kumimoji="1" lang="ja-JP" altLang="en-US" sz="1000">
                          <a:solidFill>
                            <a:schemeClr val="tx1"/>
                          </a:solidFill>
                          <a:latin typeface="Noto Sans JP Medium" panose="020B0600000000000000" pitchFamily="34" charset="-128"/>
                          <a:ea typeface="Noto Sans JP Medium" panose="020B0600000000000000" pitchFamily="34" charset="-128"/>
                        </a:rPr>
                        <a:t>：</a:t>
                      </a:r>
                      <a:endParaRPr kumimoji="1" lang="en-US" altLang="ja-JP" sz="10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（税抜）</a:t>
                      </a:r>
                      <a:r>
                        <a:rPr kumimoji="1" lang="ja-JP" altLang="en-US" sz="1000">
                          <a:solidFill>
                            <a:schemeClr val="tx1"/>
                          </a:solidFill>
                          <a:latin typeface="Noto Sans JP Medium" panose="020B0600000000000000" pitchFamily="34" charset="-128"/>
                          <a:ea typeface="Noto Sans JP Medium" panose="020B0600000000000000" pitchFamily="34" charset="-128"/>
                        </a:rPr>
                        <a:t>：</a:t>
                      </a:r>
                    </a:p>
                  </a:txBody>
                  <a:tcPr anchor="ctr"/>
                </a:tc>
                <a:tc>
                  <a:txBody>
                    <a:bodyPr/>
                    <a:lstStyle/>
                    <a:p>
                      <a:r>
                        <a:rPr kumimoji="1" lang="en-US" altLang="ja-JP" sz="1100">
                          <a:solidFill>
                            <a:schemeClr val="tx1"/>
                          </a:solidFill>
                          <a:latin typeface="Noto Sans JP Medium" panose="020B0600000000000000" pitchFamily="34" charset="-128"/>
                          <a:ea typeface="Noto Sans JP Medium" panose="020B0600000000000000" pitchFamily="34" charset="-128"/>
                        </a:rPr>
                        <a:t>16,362</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endParaRPr kumimoji="1" lang="en-US" altLang="ja-JP" sz="11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Noto Sans JP Medium" panose="020B0600000000000000" pitchFamily="34" charset="-128"/>
                          <a:ea typeface="Noto Sans JP Medium" panose="020B0600000000000000" pitchFamily="34" charset="-128"/>
                        </a:rPr>
                        <a:t>15,150</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p>
                  </a:txBody>
                  <a:tcPr anchor="ctr"/>
                </a:tc>
                <a:extLst>
                  <a:ext uri="{0D108BD9-81ED-4DB2-BD59-A6C34878D82A}">
                    <a16:rowId xmlns:a16="http://schemas.microsoft.com/office/drawing/2014/main" val="1476272766"/>
                  </a:ext>
                </a:extLst>
              </a:tr>
              <a:tr h="145885">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PSV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92.90</a:t>
                      </a:r>
                    </a:p>
                  </a:txBody>
                  <a:tcPr anchor="ctr"/>
                </a:tc>
                <a:extLst>
                  <a:ext uri="{0D108BD9-81ED-4DB2-BD59-A6C34878D82A}">
                    <a16:rowId xmlns:a16="http://schemas.microsoft.com/office/drawing/2014/main" val="3677065692"/>
                  </a:ext>
                </a:extLst>
              </a:tr>
              <a:tr h="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CSV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11,801</a:t>
                      </a:r>
                    </a:p>
                  </a:txBody>
                  <a:tcPr anchor="ctr"/>
                </a:tc>
                <a:extLst>
                  <a:ext uri="{0D108BD9-81ED-4DB2-BD59-A6C34878D82A}">
                    <a16:rowId xmlns:a16="http://schemas.microsoft.com/office/drawing/2014/main" val="285793442"/>
                  </a:ext>
                </a:extLst>
              </a:tr>
              <a:tr h="370840">
                <a:tc>
                  <a:txBody>
                    <a:bodyPr/>
                    <a:lstStyle/>
                    <a:p>
                      <a:r>
                        <a:rPr kumimoji="1" lang="ja-JP" altLang="en-US" sz="800">
                          <a:solidFill>
                            <a:schemeClr val="tx1"/>
                          </a:solidFill>
                          <a:latin typeface="Noto Sans JP Light" panose="020B0300000000000000" pitchFamily="34" charset="-128"/>
                          <a:ea typeface="Noto Sans JP Light" panose="020B0300000000000000" pitchFamily="34" charset="-128"/>
                        </a:rPr>
                        <a:t>シェアリング</a:t>
                      </a:r>
                      <a:endParaRPr kumimoji="1" lang="en-US" altLang="ja-JP" sz="800">
                        <a:solidFill>
                          <a:schemeClr val="tx1"/>
                        </a:solidFill>
                        <a:latin typeface="Noto Sans JP Light" panose="020B0300000000000000" pitchFamily="34" charset="-128"/>
                        <a:ea typeface="Noto Sans JP Light" panose="020B0300000000000000" pitchFamily="34" charset="-128"/>
                      </a:endParaRPr>
                    </a:p>
                    <a:p>
                      <a:r>
                        <a:rPr kumimoji="1" lang="ja-JP" altLang="en-US" sz="800">
                          <a:solidFill>
                            <a:schemeClr val="tx1"/>
                          </a:solidFill>
                          <a:latin typeface="Noto Sans JP Light" panose="020B0300000000000000" pitchFamily="34" charset="-128"/>
                          <a:ea typeface="Noto Sans JP Light" panose="020B0300000000000000" pitchFamily="34" charset="-128"/>
                        </a:rPr>
                        <a:t>ボーナス：</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758</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（税抜）</a:t>
                      </a:r>
                      <a:endParaRPr kumimoji="1" lang="ja-JP" altLang="en-US" sz="11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graphicFrame>
        <p:nvGraphicFramePr>
          <p:cNvPr id="60" name="表 59">
            <a:extLst>
              <a:ext uri="{FF2B5EF4-FFF2-40B4-BE49-F238E27FC236}">
                <a16:creationId xmlns:a16="http://schemas.microsoft.com/office/drawing/2014/main" id="{AD430675-816A-37C6-DC45-72FF771C53EC}"/>
              </a:ext>
            </a:extLst>
          </p:cNvPr>
          <p:cNvGraphicFramePr>
            <a:graphicFrameLocks noGrp="1"/>
          </p:cNvGraphicFramePr>
          <p:nvPr>
            <p:extLst>
              <p:ext uri="{D42A27DB-BD31-4B8C-83A1-F6EECF244321}">
                <p14:modId xmlns:p14="http://schemas.microsoft.com/office/powerpoint/2010/main" val="4227873418"/>
              </p:ext>
            </p:extLst>
          </p:nvPr>
        </p:nvGraphicFramePr>
        <p:xfrm>
          <a:off x="7469793" y="5200703"/>
          <a:ext cx="3067843" cy="629920"/>
        </p:xfrm>
        <a:graphic>
          <a:graphicData uri="http://schemas.openxmlformats.org/drawingml/2006/table">
            <a:tbl>
              <a:tblPr firstRow="1" bandRow="1">
                <a:tableStyleId>{2D5ABB26-0587-4C30-8999-92F81FD0307C}</a:tableStyleId>
              </a:tblPr>
              <a:tblGrid>
                <a:gridCol w="1218495">
                  <a:extLst>
                    <a:ext uri="{9D8B030D-6E8A-4147-A177-3AD203B41FA5}">
                      <a16:colId xmlns:a16="http://schemas.microsoft.com/office/drawing/2014/main" val="2355423685"/>
                    </a:ext>
                  </a:extLst>
                </a:gridCol>
                <a:gridCol w="1849348">
                  <a:extLst>
                    <a:ext uri="{9D8B030D-6E8A-4147-A177-3AD203B41FA5}">
                      <a16:colId xmlns:a16="http://schemas.microsoft.com/office/drawing/2014/main" val="3995477016"/>
                    </a:ext>
                  </a:extLst>
                </a:gridCol>
              </a:tblGrid>
              <a:tr h="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5%</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15,543</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094910392"/>
                  </a:ext>
                </a:extLst>
              </a:tr>
              <a:tr h="37084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10%</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endParaRPr kumimoji="1" lang="en-US" altLang="ja-JP" sz="9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14,726</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517158804"/>
                  </a:ext>
                </a:extLst>
              </a:tr>
            </a:tbl>
          </a:graphicData>
        </a:graphic>
      </p:graphicFrame>
      <p:sp>
        <p:nvSpPr>
          <p:cNvPr id="61" name="テキスト ボックス 60">
            <a:extLst>
              <a:ext uri="{FF2B5EF4-FFF2-40B4-BE49-F238E27FC236}">
                <a16:creationId xmlns:a16="http://schemas.microsoft.com/office/drawing/2014/main" id="{93A62192-0379-DF93-030B-CBCE7DCE817E}"/>
              </a:ext>
            </a:extLst>
          </p:cNvPr>
          <p:cNvSpPr txBox="1"/>
          <p:nvPr/>
        </p:nvSpPr>
        <p:spPr>
          <a:xfrm>
            <a:off x="9857381" y="3602409"/>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クレイブウィン</a:t>
            </a:r>
          </a:p>
        </p:txBody>
      </p:sp>
      <p:graphicFrame>
        <p:nvGraphicFramePr>
          <p:cNvPr id="62" name="表 14">
            <a:extLst>
              <a:ext uri="{FF2B5EF4-FFF2-40B4-BE49-F238E27FC236}">
                <a16:creationId xmlns:a16="http://schemas.microsoft.com/office/drawing/2014/main" id="{84E95096-1E55-82CE-8C72-E0DC209EF69A}"/>
              </a:ext>
            </a:extLst>
          </p:cNvPr>
          <p:cNvGraphicFramePr>
            <a:graphicFrameLocks noGrp="1"/>
          </p:cNvGraphicFramePr>
          <p:nvPr>
            <p:extLst>
              <p:ext uri="{D42A27DB-BD31-4B8C-83A1-F6EECF244321}">
                <p14:modId xmlns:p14="http://schemas.microsoft.com/office/powerpoint/2010/main" val="1511515514"/>
              </p:ext>
            </p:extLst>
          </p:nvPr>
        </p:nvGraphicFramePr>
        <p:xfrm>
          <a:off x="9857716" y="3864507"/>
          <a:ext cx="2245217" cy="1315720"/>
        </p:xfrm>
        <a:graphic>
          <a:graphicData uri="http://schemas.openxmlformats.org/drawingml/2006/table">
            <a:tbl>
              <a:tblPr firstRow="1" bandRow="1">
                <a:tableStyleId>{2D5ABB26-0587-4C30-8999-92F81FD0307C}</a:tableStyleId>
              </a:tblPr>
              <a:tblGrid>
                <a:gridCol w="1240016">
                  <a:extLst>
                    <a:ext uri="{9D8B030D-6E8A-4147-A177-3AD203B41FA5}">
                      <a16:colId xmlns:a16="http://schemas.microsoft.com/office/drawing/2014/main" val="2035397423"/>
                    </a:ext>
                  </a:extLst>
                </a:gridCol>
                <a:gridCol w="1005201">
                  <a:extLst>
                    <a:ext uri="{9D8B030D-6E8A-4147-A177-3AD203B41FA5}">
                      <a16:colId xmlns:a16="http://schemas.microsoft.com/office/drawing/2014/main" val="4112033298"/>
                    </a:ext>
                  </a:extLst>
                </a:gridCol>
              </a:tblGrid>
              <a:tr h="228693">
                <a:tc>
                  <a:txBody>
                    <a:bodyPr/>
                    <a:lstStyle/>
                    <a:p>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（税込）</a:t>
                      </a:r>
                      <a:r>
                        <a:rPr kumimoji="1" lang="ja-JP" altLang="en-US" sz="1000">
                          <a:solidFill>
                            <a:schemeClr val="tx1"/>
                          </a:solidFill>
                          <a:latin typeface="Noto Sans JP Medium" panose="020B0600000000000000" pitchFamily="34" charset="-128"/>
                          <a:ea typeface="Noto Sans JP Medium" panose="020B0600000000000000" pitchFamily="34" charset="-128"/>
                        </a:rPr>
                        <a:t>：</a:t>
                      </a:r>
                      <a:endParaRPr kumimoji="1" lang="en-US" altLang="ja-JP" sz="10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a:solidFill>
                            <a:schemeClr val="tx1"/>
                          </a:solidFill>
                          <a:latin typeface="Noto Sans JP Medium" panose="020B0600000000000000" pitchFamily="34" charset="-128"/>
                          <a:ea typeface="Noto Sans JP Medium" panose="020B0600000000000000" pitchFamily="34" charset="-128"/>
                        </a:rPr>
                        <a:t>（税抜）</a:t>
                      </a:r>
                      <a:r>
                        <a:rPr kumimoji="1" lang="ja-JP" altLang="en-US" sz="1000">
                          <a:solidFill>
                            <a:schemeClr val="tx1"/>
                          </a:solidFill>
                          <a:latin typeface="Noto Sans JP Medium" panose="020B0600000000000000" pitchFamily="34" charset="-128"/>
                          <a:ea typeface="Noto Sans JP Medium" panose="020B0600000000000000" pitchFamily="34" charset="-128"/>
                        </a:rPr>
                        <a:t>：</a:t>
                      </a:r>
                    </a:p>
                  </a:txBody>
                  <a:tcPr anchor="ctr"/>
                </a:tc>
                <a:tc>
                  <a:txBody>
                    <a:bodyPr/>
                    <a:lstStyle/>
                    <a:p>
                      <a:r>
                        <a:rPr kumimoji="1" lang="en-US" altLang="ja-JP" sz="1100">
                          <a:solidFill>
                            <a:schemeClr val="tx1"/>
                          </a:solidFill>
                          <a:latin typeface="Noto Sans JP Medium" panose="020B0600000000000000" pitchFamily="34" charset="-128"/>
                          <a:ea typeface="Noto Sans JP Medium" panose="020B0600000000000000" pitchFamily="34" charset="-128"/>
                        </a:rPr>
                        <a:t>10,644</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endParaRPr kumimoji="1" lang="en-US" altLang="ja-JP" sz="110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solidFill>
                          <a:latin typeface="Noto Sans JP Medium" panose="020B0600000000000000" pitchFamily="34" charset="-128"/>
                          <a:ea typeface="Noto Sans JP Medium" panose="020B0600000000000000" pitchFamily="34" charset="-128"/>
                        </a:rPr>
                        <a:t>9,856</a:t>
                      </a:r>
                      <a:r>
                        <a:rPr kumimoji="1" lang="ja-JP" altLang="en-US" sz="1100">
                          <a:solidFill>
                            <a:schemeClr val="tx1"/>
                          </a:solidFill>
                          <a:latin typeface="Noto Sans JP Medium" panose="020B0600000000000000" pitchFamily="34" charset="-128"/>
                          <a:ea typeface="Noto Sans JP Medium" panose="020B0600000000000000" pitchFamily="34" charset="-128"/>
                        </a:rPr>
                        <a:t>円</a:t>
                      </a:r>
                    </a:p>
                  </a:txBody>
                  <a:tcPr anchor="ctr"/>
                </a:tc>
                <a:extLst>
                  <a:ext uri="{0D108BD9-81ED-4DB2-BD59-A6C34878D82A}">
                    <a16:rowId xmlns:a16="http://schemas.microsoft.com/office/drawing/2014/main" val="1476272766"/>
                  </a:ext>
                </a:extLst>
              </a:tr>
              <a:tr h="145885">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PSV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61.45</a:t>
                      </a:r>
                    </a:p>
                  </a:txBody>
                  <a:tcPr anchor="ctr"/>
                </a:tc>
                <a:extLst>
                  <a:ext uri="{0D108BD9-81ED-4DB2-BD59-A6C34878D82A}">
                    <a16:rowId xmlns:a16="http://schemas.microsoft.com/office/drawing/2014/main" val="3677065692"/>
                  </a:ext>
                </a:extLst>
              </a:tr>
              <a:tr h="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CSV</a:t>
                      </a:r>
                      <a:r>
                        <a:rPr kumimoji="1" lang="ja-JP" altLang="en-US" sz="9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7,807</a:t>
                      </a:r>
                    </a:p>
                  </a:txBody>
                  <a:tcPr anchor="ctr"/>
                </a:tc>
                <a:extLst>
                  <a:ext uri="{0D108BD9-81ED-4DB2-BD59-A6C34878D82A}">
                    <a16:rowId xmlns:a16="http://schemas.microsoft.com/office/drawing/2014/main" val="285793442"/>
                  </a:ext>
                </a:extLst>
              </a:tr>
              <a:tr h="370840">
                <a:tc>
                  <a:txBody>
                    <a:bodyPr/>
                    <a:lstStyle/>
                    <a:p>
                      <a:r>
                        <a:rPr kumimoji="1" lang="ja-JP" altLang="en-US" sz="800">
                          <a:solidFill>
                            <a:schemeClr val="tx1"/>
                          </a:solidFill>
                          <a:latin typeface="Noto Sans JP Light" panose="020B0300000000000000" pitchFamily="34" charset="-128"/>
                          <a:ea typeface="Noto Sans JP Light" panose="020B0300000000000000" pitchFamily="34" charset="-128"/>
                        </a:rPr>
                        <a:t>シェアリング</a:t>
                      </a:r>
                      <a:endParaRPr kumimoji="1" lang="en-US" altLang="ja-JP" sz="800">
                        <a:solidFill>
                          <a:schemeClr val="tx1"/>
                        </a:solidFill>
                        <a:latin typeface="Noto Sans JP Light" panose="020B0300000000000000" pitchFamily="34" charset="-128"/>
                        <a:ea typeface="Noto Sans JP Light" panose="020B0300000000000000" pitchFamily="34" charset="-128"/>
                      </a:endParaRPr>
                    </a:p>
                    <a:p>
                      <a:r>
                        <a:rPr kumimoji="1" lang="ja-JP" altLang="en-US" sz="800">
                          <a:solidFill>
                            <a:schemeClr val="tx1"/>
                          </a:solidFill>
                          <a:latin typeface="Noto Sans JP Light" panose="020B0300000000000000" pitchFamily="34" charset="-128"/>
                          <a:ea typeface="Noto Sans JP Light" panose="020B0300000000000000" pitchFamily="34" charset="-128"/>
                        </a:rPr>
                        <a:t>ボーナス：</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100">
                          <a:solidFill>
                            <a:schemeClr val="tx1"/>
                          </a:solidFill>
                          <a:latin typeface="Noto Sans JP Light" panose="020B0300000000000000" pitchFamily="34" charset="-128"/>
                          <a:ea typeface="Noto Sans JP Light" panose="020B0300000000000000" pitchFamily="34" charset="-128"/>
                        </a:rPr>
                        <a:t>493</a:t>
                      </a:r>
                      <a:r>
                        <a:rPr kumimoji="1" lang="ja-JP" altLang="en-US" sz="1100">
                          <a:solidFill>
                            <a:schemeClr val="tx1"/>
                          </a:solidFill>
                          <a:latin typeface="Noto Sans JP Light" panose="020B0300000000000000" pitchFamily="34" charset="-128"/>
                          <a:ea typeface="Noto Sans JP Light" panose="020B0300000000000000" pitchFamily="34" charset="-128"/>
                        </a:rPr>
                        <a:t>円</a:t>
                      </a:r>
                      <a:r>
                        <a:rPr kumimoji="1" lang="ja-JP" altLang="en-US" sz="9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（税抜）</a:t>
                      </a:r>
                      <a:endParaRPr kumimoji="1" lang="ja-JP" altLang="en-US" sz="11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graphicFrame>
        <p:nvGraphicFramePr>
          <p:cNvPr id="63" name="表 62">
            <a:extLst>
              <a:ext uri="{FF2B5EF4-FFF2-40B4-BE49-F238E27FC236}">
                <a16:creationId xmlns:a16="http://schemas.microsoft.com/office/drawing/2014/main" id="{0D34C998-2B63-7D7E-DD0E-577048DB1318}"/>
              </a:ext>
            </a:extLst>
          </p:cNvPr>
          <p:cNvGraphicFramePr>
            <a:graphicFrameLocks noGrp="1"/>
          </p:cNvGraphicFramePr>
          <p:nvPr>
            <p:extLst>
              <p:ext uri="{D42A27DB-BD31-4B8C-83A1-F6EECF244321}">
                <p14:modId xmlns:p14="http://schemas.microsoft.com/office/powerpoint/2010/main" val="155678389"/>
              </p:ext>
            </p:extLst>
          </p:nvPr>
        </p:nvGraphicFramePr>
        <p:xfrm>
          <a:off x="9857381" y="5197296"/>
          <a:ext cx="2922954" cy="629920"/>
        </p:xfrm>
        <a:graphic>
          <a:graphicData uri="http://schemas.openxmlformats.org/drawingml/2006/table">
            <a:tbl>
              <a:tblPr firstRow="1" bandRow="1">
                <a:tableStyleId>{2D5ABB26-0587-4C30-8999-92F81FD0307C}</a:tableStyleId>
              </a:tblPr>
              <a:tblGrid>
                <a:gridCol w="1142023">
                  <a:extLst>
                    <a:ext uri="{9D8B030D-6E8A-4147-A177-3AD203B41FA5}">
                      <a16:colId xmlns:a16="http://schemas.microsoft.com/office/drawing/2014/main" val="2355423685"/>
                    </a:ext>
                  </a:extLst>
                </a:gridCol>
                <a:gridCol w="1780931">
                  <a:extLst>
                    <a:ext uri="{9D8B030D-6E8A-4147-A177-3AD203B41FA5}">
                      <a16:colId xmlns:a16="http://schemas.microsoft.com/office/drawing/2014/main" val="3995477016"/>
                    </a:ext>
                  </a:extLst>
                </a:gridCol>
              </a:tblGrid>
              <a:tr h="232893">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5%</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10,112</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094910392"/>
                  </a:ext>
                </a:extLst>
              </a:tr>
              <a:tr h="370840">
                <a:tc>
                  <a:txBody>
                    <a:bodyPr/>
                    <a:lstStyle/>
                    <a:p>
                      <a:r>
                        <a:rPr kumimoji="1" lang="en-US" altLang="ja-JP" sz="900">
                          <a:solidFill>
                            <a:schemeClr val="tx1"/>
                          </a:solidFill>
                          <a:latin typeface="Noto Sans JP Light" panose="020B0300000000000000" pitchFamily="34" charset="-128"/>
                          <a:ea typeface="Noto Sans JP Light" panose="020B0300000000000000" pitchFamily="34" charset="-128"/>
                        </a:rPr>
                        <a:t>ADP</a:t>
                      </a:r>
                      <a:r>
                        <a:rPr kumimoji="1" lang="en-US" altLang="ja-JP" sz="1000">
                          <a:solidFill>
                            <a:schemeClr val="tx1"/>
                          </a:solidFill>
                          <a:latin typeface="Noto Sans JP Light" panose="020B0300000000000000" pitchFamily="34" charset="-128"/>
                          <a:ea typeface="Noto Sans JP Light" panose="020B0300000000000000" pitchFamily="34" charset="-128"/>
                        </a:rPr>
                        <a:t>10%</a:t>
                      </a:r>
                      <a:r>
                        <a:rPr kumimoji="1" lang="ja-JP" altLang="en-US" sz="900">
                          <a:solidFill>
                            <a:schemeClr val="tx1"/>
                          </a:solidFill>
                          <a:latin typeface="Noto Sans JP Light" panose="020B0300000000000000" pitchFamily="34" charset="-128"/>
                          <a:ea typeface="Noto Sans JP Light" panose="020B0300000000000000" pitchFamily="34" charset="-128"/>
                        </a:rPr>
                        <a:t>価格：</a:t>
                      </a:r>
                      <a:endParaRPr kumimoji="1" lang="en-US" altLang="ja-JP" sz="9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ja-JP" altLang="en-US" sz="1100">
                          <a:solidFill>
                            <a:schemeClr val="tx1"/>
                          </a:solidFill>
                          <a:latin typeface="Noto Sans JP Light" panose="020B0300000000000000" pitchFamily="34" charset="-128"/>
                          <a:ea typeface="Noto Sans JP Light" panose="020B0300000000000000" pitchFamily="34" charset="-128"/>
                        </a:rPr>
                        <a:t>  </a:t>
                      </a:r>
                      <a:r>
                        <a:rPr kumimoji="1" lang="en-US" altLang="ja-JP" sz="1100">
                          <a:solidFill>
                            <a:schemeClr val="tx1"/>
                          </a:solidFill>
                          <a:latin typeface="Noto Sans JP Light" panose="020B0300000000000000" pitchFamily="34" charset="-128"/>
                          <a:ea typeface="Noto Sans JP Light" panose="020B0300000000000000" pitchFamily="34" charset="-128"/>
                        </a:rPr>
                        <a:t>9,581</a:t>
                      </a:r>
                      <a:r>
                        <a:rPr kumimoji="1" lang="ja-JP" altLang="en-US" sz="1050">
                          <a:solidFill>
                            <a:schemeClr val="tx1"/>
                          </a:solidFill>
                          <a:latin typeface="Noto Sans JP Light" panose="020B0300000000000000" pitchFamily="34" charset="-128"/>
                          <a:ea typeface="Noto Sans JP Light" panose="020B0300000000000000" pitchFamily="34" charset="-128"/>
                        </a:rPr>
                        <a:t>円</a:t>
                      </a:r>
                      <a:r>
                        <a:rPr kumimoji="1" lang="ja-JP" altLang="en-US" sz="900">
                          <a:solidFill>
                            <a:schemeClr val="tx1"/>
                          </a:solidFill>
                          <a:latin typeface="Noto Sans JP Light" panose="020B0300000000000000" pitchFamily="34" charset="-128"/>
                          <a:ea typeface="Noto Sans JP Light" panose="020B0300000000000000" pitchFamily="34" charset="-128"/>
                        </a:rPr>
                        <a:t>（税込）</a:t>
                      </a:r>
                      <a:endParaRPr kumimoji="1" lang="ja-JP" altLang="en-US" sz="105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517158804"/>
                  </a:ext>
                </a:extLst>
              </a:tr>
            </a:tbl>
          </a:graphicData>
        </a:graphic>
      </p:graphicFrame>
      <p:pic>
        <p:nvPicPr>
          <p:cNvPr id="64" name="図 63" descr="白黒の写真にテキストが書いてあるボトル&#10;&#10;中程度の精度で自動的に生成された説明">
            <a:extLst>
              <a:ext uri="{FF2B5EF4-FFF2-40B4-BE49-F238E27FC236}">
                <a16:creationId xmlns:a16="http://schemas.microsoft.com/office/drawing/2014/main" id="{D559B5B9-709D-B1D2-B0DE-FEDF2CDD54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0601" y="1605470"/>
            <a:ext cx="615744" cy="1438898"/>
          </a:xfrm>
          <a:prstGeom prst="rect">
            <a:avLst/>
          </a:prstGeom>
        </p:spPr>
      </p:pic>
      <p:pic>
        <p:nvPicPr>
          <p:cNvPr id="65" name="図 64" descr="白黒の写真にテキストが書いてあるボトル&#10;&#10;中程度の精度で自動的に生成された説明">
            <a:extLst>
              <a:ext uri="{FF2B5EF4-FFF2-40B4-BE49-F238E27FC236}">
                <a16:creationId xmlns:a16="http://schemas.microsoft.com/office/drawing/2014/main" id="{59A29102-6452-1200-B79A-9127E97574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1803" y="1621690"/>
            <a:ext cx="661905" cy="1419628"/>
          </a:xfrm>
          <a:prstGeom prst="rect">
            <a:avLst/>
          </a:prstGeom>
        </p:spPr>
      </p:pic>
      <p:pic>
        <p:nvPicPr>
          <p:cNvPr id="66" name="図 65" descr="文字の書かれた紙&#10;&#10;自動的に生成された説明">
            <a:extLst>
              <a:ext uri="{FF2B5EF4-FFF2-40B4-BE49-F238E27FC236}">
                <a16:creationId xmlns:a16="http://schemas.microsoft.com/office/drawing/2014/main" id="{5CAC4DA0-27ED-402B-7064-49F9C2A40A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05470" y="1909304"/>
            <a:ext cx="1697875" cy="1136713"/>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F079C4F0-10FF-DC0D-F7AE-0B90745B03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26863" y="2216850"/>
            <a:ext cx="541354" cy="824468"/>
          </a:xfrm>
          <a:prstGeom prst="rect">
            <a:avLst/>
          </a:prstGeom>
        </p:spPr>
      </p:pic>
      <p:sp>
        <p:nvSpPr>
          <p:cNvPr id="3" name="正方形/長方形 2">
            <a:extLst>
              <a:ext uri="{FF2B5EF4-FFF2-40B4-BE49-F238E27FC236}">
                <a16:creationId xmlns:a16="http://schemas.microsoft.com/office/drawing/2014/main" id="{A04B94BB-2A44-A71C-3287-CD28DFCAACB7}"/>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正式販売（単品）</a:t>
            </a:r>
            <a:endParaRPr kumimoji="1" lang="en-US" altLang="ja-JP" sz="2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C6EFA019-E3C8-BD98-8651-83A5E77F601C}"/>
              </a:ext>
            </a:extLst>
          </p:cNvPr>
          <p:cNvSpPr txBox="1"/>
          <p:nvPr/>
        </p:nvSpPr>
        <p:spPr>
          <a:xfrm>
            <a:off x="122513" y="5865316"/>
            <a:ext cx="4791234" cy="646331"/>
          </a:xfrm>
          <a:prstGeom prst="rect">
            <a:avLst/>
          </a:prstGeom>
          <a:noFill/>
        </p:spPr>
        <p:txBody>
          <a:bodyPr wrap="square" rtlCol="0">
            <a:spAutoFit/>
          </a:bodyPr>
          <a:lstStyle/>
          <a:p>
            <a:r>
              <a:rPr kumimoji="1" lang="ja-JP" altLang="en-US" sz="900">
                <a:solidFill>
                  <a:srgbClr val="FF0000"/>
                </a:solidFill>
                <a:latin typeface="Noto Sans JP Light" panose="020B0300000000000000" pitchFamily="34" charset="-128"/>
                <a:ea typeface="Noto Sans JP Light" panose="020B0300000000000000" pitchFamily="34" charset="-128"/>
              </a:rPr>
              <a:t>ご注意：</a:t>
            </a:r>
            <a:endParaRPr kumimoji="1" lang="en-US" altLang="ja-JP" sz="900">
              <a:solidFill>
                <a:srgbClr val="FF0000"/>
              </a:solidFill>
              <a:latin typeface="Noto Sans JP Light" panose="020B0300000000000000" pitchFamily="34" charset="-128"/>
              <a:ea typeface="Noto Sans JP Light" panose="020B0300000000000000" pitchFamily="34" charset="-128"/>
            </a:endParaRPr>
          </a:p>
          <a:p>
            <a:r>
              <a:rPr kumimoji="1" lang="ja-JP" altLang="en-US" sz="900">
                <a:solidFill>
                  <a:srgbClr val="FF0000"/>
                </a:solidFill>
                <a:latin typeface="Noto Sans JP Light" panose="020B0300000000000000" pitchFamily="34" charset="-128"/>
                <a:ea typeface="Noto Sans JP Light" panose="020B0300000000000000" pitchFamily="34" charset="-128"/>
              </a:rPr>
              <a:t>単品販売のスムージーには、</a:t>
            </a:r>
            <a:endParaRPr kumimoji="1" lang="en-US" altLang="ja-JP" sz="900">
              <a:solidFill>
                <a:srgbClr val="FF0000"/>
              </a:solidFill>
              <a:latin typeface="Noto Sans JP Light" panose="020B0300000000000000" pitchFamily="34" charset="-128"/>
              <a:ea typeface="Noto Sans JP Light" panose="020B0300000000000000" pitchFamily="34" charset="-128"/>
            </a:endParaRPr>
          </a:p>
          <a:p>
            <a:r>
              <a:rPr kumimoji="1" lang="ja-JP" altLang="en-US" sz="900" b="1" i="0" u="sng" strike="noStrike" kern="1200" cap="none" spc="0" normalizeH="0" baseline="0" noProof="0">
                <a:ln>
                  <a:noFill/>
                </a:ln>
                <a:solidFill>
                  <a:srgbClr val="FF0000"/>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900" u="sng">
                <a:solidFill>
                  <a:srgbClr val="FF0000"/>
                </a:solidFill>
                <a:latin typeface="Noto Sans JP Light" panose="020B0300000000000000" pitchFamily="34" charset="-128"/>
                <a:ea typeface="Noto Sans JP Light" panose="020B0300000000000000" pitchFamily="34" charset="-128"/>
              </a:rPr>
              <a:t>は付属していません。</a:t>
            </a:r>
            <a:endParaRPr kumimoji="1" lang="en-US" altLang="ja-JP" sz="900" u="sng">
              <a:solidFill>
                <a:srgbClr val="FF0000"/>
              </a:solidFill>
              <a:latin typeface="Noto Sans JP Light" panose="020B0300000000000000" pitchFamily="34" charset="-128"/>
              <a:ea typeface="Noto Sans JP Light" panose="020B0300000000000000" pitchFamily="34" charset="-128"/>
            </a:endParaRPr>
          </a:p>
          <a:p>
            <a:r>
              <a:rPr lang="ja-JP" altLang="en-US" sz="900">
                <a:solidFill>
                  <a:srgbClr val="FF0000"/>
                </a:solidFill>
                <a:latin typeface="Noto Sans JP Light" panose="020B0300000000000000" pitchFamily="34" charset="-128"/>
                <a:ea typeface="Noto Sans JP Light" panose="020B0300000000000000" pitchFamily="34" charset="-128"/>
              </a:rPr>
              <a:t>「ニュースキン小物」でお買い求めいただけます。</a:t>
            </a:r>
            <a:endParaRPr kumimoji="1" lang="ja-JP" altLang="en-US" sz="900">
              <a:solidFill>
                <a:srgbClr val="FF0000"/>
              </a:solidFill>
              <a:latin typeface="Noto Sans JP Light" panose="020B0300000000000000" pitchFamily="34" charset="-128"/>
              <a:ea typeface="Noto Sans JP Light" panose="020B0300000000000000" pitchFamily="34" charset="-128"/>
            </a:endParaRPr>
          </a:p>
        </p:txBody>
      </p:sp>
    </p:spTree>
    <p:extLst>
      <p:ext uri="{BB962C8B-B14F-4D97-AF65-F5344CB8AC3E}">
        <p14:creationId xmlns:p14="http://schemas.microsoft.com/office/powerpoint/2010/main" val="1837307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1145088882"/>
              </p:ext>
            </p:extLst>
          </p:nvPr>
        </p:nvGraphicFramePr>
        <p:xfrm>
          <a:off x="204943" y="5113344"/>
          <a:ext cx="4798151" cy="169164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1800068">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a:solidFill>
                            <a:schemeClr val="tx1"/>
                          </a:solidFill>
                          <a:latin typeface="Noto Sans JP Light" panose="020B0300000000000000" pitchFamily="34" charset="-128"/>
                          <a:ea typeface="Noto Sans JP Light" panose="020B0300000000000000" pitchFamily="34" charset="-128"/>
                        </a:rPr>
                        <a:t>（税込）</a:t>
                      </a:r>
                      <a:r>
                        <a:rPr kumimoji="1" lang="ja-JP" altLang="en-US" sz="1600">
                          <a:solidFill>
                            <a:schemeClr val="tx1"/>
                          </a:solidFill>
                          <a:latin typeface="Noto Sans JP Light" panose="020B0300000000000000" pitchFamily="34" charset="-128"/>
                          <a:ea typeface="Noto Sans JP Light" panose="020B0300000000000000" pitchFamily="34" charset="-128"/>
                        </a:rPr>
                        <a:t>：</a:t>
                      </a:r>
                      <a:endParaRPr kumimoji="1" lang="en-US" altLang="ja-JP" sz="16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a:solidFill>
                            <a:schemeClr val="tx1"/>
                          </a:solidFill>
                          <a:latin typeface="Noto Sans JP Light" panose="020B0300000000000000" pitchFamily="34" charset="-128"/>
                          <a:ea typeface="Noto Sans JP Light" panose="020B0300000000000000" pitchFamily="34" charset="-128"/>
                        </a:rPr>
                        <a:t>（税抜）</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17,564</a:t>
                      </a:r>
                      <a:r>
                        <a:rPr kumimoji="1" lang="ja-JP" altLang="en-US" sz="1600">
                          <a:solidFill>
                            <a:schemeClr val="tx1"/>
                          </a:solidFill>
                          <a:latin typeface="Noto Sans JP Light" panose="020B0300000000000000" pitchFamily="34" charset="-128"/>
                          <a:ea typeface="Noto Sans JP Light" panose="020B0300000000000000" pitchFamily="34" charset="-128"/>
                        </a:rPr>
                        <a:t>円</a:t>
                      </a:r>
                      <a:endParaRPr kumimoji="1" lang="en-US" altLang="ja-JP" sz="11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16,263</a:t>
                      </a:r>
                      <a:r>
                        <a:rPr kumimoji="1" lang="ja-JP" altLang="en-US" sz="16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1476272766"/>
                  </a:ext>
                </a:extLst>
              </a:tr>
              <a:tr h="370840">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PSV</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96.30</a:t>
                      </a:r>
                      <a:endParaRPr kumimoji="1" lang="ja-JP" altLang="en-US" sz="16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CSV</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12,229</a:t>
                      </a:r>
                      <a:endParaRPr kumimoji="1" lang="ja-JP" altLang="en-US" sz="16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600" kern="1200">
                          <a:solidFill>
                            <a:schemeClr val="tx1"/>
                          </a:solidFill>
                          <a:effectLst/>
                          <a:latin typeface="+mn-lt"/>
                          <a:ea typeface="+mn-ea"/>
                          <a:cs typeface="+mn-cs"/>
                        </a:rPr>
                        <a:t>ｼｪｱﾘﾝｸﾞ ﾎﾞｰﾅｽ</a:t>
                      </a:r>
                      <a:r>
                        <a:rPr kumimoji="1" lang="ja-JP" altLang="en-US" sz="1100">
                          <a:solidFill>
                            <a:schemeClr val="tx1"/>
                          </a:solidFill>
                          <a:latin typeface="Noto Sans JP Light" panose="020B0300000000000000" pitchFamily="34" charset="-128"/>
                          <a:ea typeface="Noto Sans JP Light" panose="020B0300000000000000" pitchFamily="34" charset="-128"/>
                        </a:rPr>
                        <a:t>（税抜）</a:t>
                      </a:r>
                      <a:r>
                        <a:rPr kumimoji="1" lang="ja-JP" altLang="en-US" sz="1400">
                          <a:solidFill>
                            <a:schemeClr val="tx1"/>
                          </a:solidFill>
                          <a:latin typeface="Noto Sans JP Light" panose="020B0300000000000000" pitchFamily="34" charset="-128"/>
                          <a:ea typeface="Noto Sans JP Light" panose="020B0300000000000000" pitchFamily="34" charset="-128"/>
                        </a:rPr>
                        <a:t>：</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814</a:t>
                      </a:r>
                      <a:r>
                        <a:rPr kumimoji="1" lang="ja-JP" altLang="en-US" sz="16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326365105"/>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148100" y="2671544"/>
            <a:ext cx="525898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15</a:t>
            </a:r>
            <a:r>
              <a:rPr kumimoji="1" lang="ja-JP" altLang="en-US"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日間 キット（スムージー バナナ風味）</a:t>
            </a:r>
            <a:endPar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15</a:t>
            </a:r>
            <a:r>
              <a:rPr kumimoji="1" lang="ja-JP" altLang="en-US"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日間 キット</a:t>
            </a:r>
            <a:endPar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ja-JP" altLang="en-US"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ストロベリーヨーグルト風味）</a:t>
            </a:r>
            <a:endPar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204943" y="3811994"/>
            <a:ext cx="4582127"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セット内容：</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2</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つの味いずれか１種類）</a:t>
            </a: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ウィニングスタート</a:t>
            </a: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プレゼント：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専用スプーン</a:t>
            </a: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graphicFrame>
        <p:nvGraphicFramePr>
          <p:cNvPr id="4" name="表 14">
            <a:extLst>
              <a:ext uri="{FF2B5EF4-FFF2-40B4-BE49-F238E27FC236}">
                <a16:creationId xmlns:a16="http://schemas.microsoft.com/office/drawing/2014/main" id="{B08CF0A1-61CB-197E-1787-4069B222FD5D}"/>
              </a:ext>
            </a:extLst>
          </p:cNvPr>
          <p:cNvGraphicFramePr>
            <a:graphicFrameLocks noGrp="1"/>
          </p:cNvGraphicFramePr>
          <p:nvPr>
            <p:extLst>
              <p:ext uri="{D42A27DB-BD31-4B8C-83A1-F6EECF244321}">
                <p14:modId xmlns:p14="http://schemas.microsoft.com/office/powerpoint/2010/main" val="1269315491"/>
              </p:ext>
            </p:extLst>
          </p:nvPr>
        </p:nvGraphicFramePr>
        <p:xfrm>
          <a:off x="5054126" y="5110971"/>
          <a:ext cx="4798151" cy="169164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1800068">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a:solidFill>
                            <a:schemeClr val="tx1"/>
                          </a:solidFill>
                          <a:latin typeface="Noto Sans JP Light" panose="020B0300000000000000" pitchFamily="34" charset="-128"/>
                          <a:ea typeface="Noto Sans JP Light" panose="020B0300000000000000" pitchFamily="34" charset="-128"/>
                        </a:rPr>
                        <a:t>（税込）</a:t>
                      </a:r>
                      <a:r>
                        <a:rPr kumimoji="1" lang="ja-JP" altLang="en-US" sz="1600">
                          <a:solidFill>
                            <a:schemeClr val="tx1"/>
                          </a:solidFill>
                          <a:latin typeface="Noto Sans JP Light" panose="020B0300000000000000" pitchFamily="34" charset="-128"/>
                          <a:ea typeface="Noto Sans JP Light" panose="020B0300000000000000" pitchFamily="34" charset="-128"/>
                        </a:rPr>
                        <a:t>：</a:t>
                      </a:r>
                      <a:endParaRPr kumimoji="1" lang="en-US" altLang="ja-JP" sz="16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a:solidFill>
                            <a:schemeClr val="tx1"/>
                          </a:solidFill>
                          <a:latin typeface="Noto Sans JP Light" panose="020B0300000000000000" pitchFamily="34" charset="-128"/>
                          <a:ea typeface="Noto Sans JP Light" panose="020B0300000000000000" pitchFamily="34" charset="-128"/>
                        </a:rPr>
                        <a:t>（税抜）</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180,786</a:t>
                      </a:r>
                      <a:r>
                        <a:rPr kumimoji="1" lang="ja-JP" altLang="en-US" sz="1600">
                          <a:solidFill>
                            <a:schemeClr val="tx1"/>
                          </a:solidFill>
                          <a:latin typeface="Noto Sans JP Light" panose="020B0300000000000000" pitchFamily="34" charset="-128"/>
                          <a:ea typeface="Noto Sans JP Light" panose="020B0300000000000000" pitchFamily="34" charset="-128"/>
                        </a:rPr>
                        <a:t>円</a:t>
                      </a:r>
                      <a:endParaRPr kumimoji="1" lang="en-US" altLang="ja-JP" sz="16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167,394</a:t>
                      </a:r>
                      <a:r>
                        <a:rPr kumimoji="1" lang="ja-JP" altLang="en-US" sz="16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1476272766"/>
                  </a:ext>
                </a:extLst>
              </a:tr>
              <a:tr h="370840">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PSV</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1,000.00</a:t>
                      </a:r>
                      <a:endParaRPr kumimoji="1" lang="ja-JP" altLang="en-US" sz="16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CSV</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126,887</a:t>
                      </a:r>
                      <a:endParaRPr kumimoji="1" lang="ja-JP" altLang="en-US" sz="16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600" kern="1200">
                          <a:solidFill>
                            <a:schemeClr val="tx1"/>
                          </a:solidFill>
                          <a:effectLst/>
                          <a:latin typeface="+mn-lt"/>
                          <a:ea typeface="+mn-ea"/>
                          <a:cs typeface="+mn-cs"/>
                        </a:rPr>
                        <a:t>ｼｪｱﾘﾝｸﾞ ﾎﾞｰﾅｽ</a:t>
                      </a:r>
                      <a:r>
                        <a:rPr kumimoji="1" lang="ja-JP" altLang="en-US" sz="1100">
                          <a:solidFill>
                            <a:schemeClr val="tx1"/>
                          </a:solidFill>
                          <a:latin typeface="Noto Sans JP Light" panose="020B0300000000000000" pitchFamily="34" charset="-128"/>
                          <a:ea typeface="Noto Sans JP Light" panose="020B0300000000000000" pitchFamily="34" charset="-128"/>
                        </a:rPr>
                        <a:t>（税抜）</a:t>
                      </a:r>
                      <a:r>
                        <a:rPr kumimoji="1" lang="ja-JP" altLang="en-US" sz="1400">
                          <a:solidFill>
                            <a:schemeClr val="tx1"/>
                          </a:solidFill>
                          <a:latin typeface="Noto Sans JP Light" panose="020B0300000000000000" pitchFamily="34" charset="-128"/>
                          <a:ea typeface="Noto Sans JP Light" panose="020B0300000000000000" pitchFamily="34" charset="-128"/>
                        </a:rPr>
                        <a:t>：</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8,375</a:t>
                      </a:r>
                      <a:r>
                        <a:rPr kumimoji="1" lang="ja-JP" altLang="en-US" sz="16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326365105"/>
                  </a:ext>
                </a:extLst>
              </a:tr>
            </a:tbl>
          </a:graphicData>
        </a:graphic>
      </p:graphicFrame>
      <p:sp>
        <p:nvSpPr>
          <p:cNvPr id="6" name="テキスト ボックス 5">
            <a:extLst>
              <a:ext uri="{FF2B5EF4-FFF2-40B4-BE49-F238E27FC236}">
                <a16:creationId xmlns:a16="http://schemas.microsoft.com/office/drawing/2014/main" id="{4F4473F2-A965-CF4B-6A31-B3C7665DA7CA}"/>
              </a:ext>
            </a:extLst>
          </p:cNvPr>
          <p:cNvSpPr txBox="1"/>
          <p:nvPr/>
        </p:nvSpPr>
        <p:spPr>
          <a:xfrm>
            <a:off x="5114811" y="2636912"/>
            <a:ext cx="3923978" cy="338554"/>
          </a:xfrm>
          <a:prstGeom prst="rect">
            <a:avLst/>
          </a:prstGeom>
          <a:noFill/>
        </p:spPr>
        <p:txBody>
          <a:bodyPr wrap="square">
            <a:spAutoFit/>
          </a:bodyPr>
          <a:lstStyle>
            <a:defPPr>
              <a:defRPr lang="ja-JP"/>
            </a:defPPr>
            <a:lvl1pPr>
              <a:defRPr sz="16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3</a:t>
            </a:r>
            <a:r>
              <a:rPr kumimoji="1" lang="ja-JP" altLang="en-US"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ヵ月 キット</a:t>
            </a:r>
            <a:endParaRPr kumimoji="1" lang="en-US" altLang="ja-JP" sz="16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B954F069-6CD9-8E33-0B90-D28D6D0BB3B4}"/>
              </a:ext>
            </a:extLst>
          </p:cNvPr>
          <p:cNvSpPr txBox="1"/>
          <p:nvPr/>
        </p:nvSpPr>
        <p:spPr>
          <a:xfrm>
            <a:off x="5118803" y="3128355"/>
            <a:ext cx="458212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セット内容：</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バナナ風味（</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4</a:t>
            </a:r>
            <a:r>
              <a:rPr lang="ja-JP" altLang="en-US" sz="1100">
                <a:latin typeface="Noto Sans JP Light" panose="020B0300000000000000" pitchFamily="34" charset="-128"/>
                <a:ea typeface="Noto Sans JP Light" panose="020B0300000000000000" pitchFamily="34" charset="-128"/>
              </a:rPr>
              <a:t>バッグ</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ストロベリーヨーグルト風味（</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4</a:t>
            </a:r>
            <a:r>
              <a:rPr lang="ja-JP" altLang="en-US" sz="1100">
                <a:latin typeface="Noto Sans JP Light" panose="020B0300000000000000" pitchFamily="34" charset="-128"/>
                <a:ea typeface="Noto Sans JP Light" panose="020B0300000000000000" pitchFamily="34" charset="-128"/>
              </a:rPr>
              <a:t>バッグ</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ウィニングスタート（</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2</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本）</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グルコエッジ（</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3</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バーニングフォーカス（</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3</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本）</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クレイブウィン（</a:t>
            </a: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3</a:t>
            </a:r>
            <a:r>
              <a:rPr lang="ja-JP" altLang="en-US" sz="1100">
                <a:latin typeface="Noto Sans JP Light" panose="020B0300000000000000" pitchFamily="34" charset="-128"/>
                <a:ea typeface="Noto Sans JP Light" panose="020B0300000000000000" pitchFamily="34" charset="-128"/>
              </a:rPr>
              <a:t>本</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プレゼント：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専用スプーン</a:t>
            </a:r>
            <a:endParaRPr kumimoji="1" lang="en-US" altLang="ja-JP" sz="11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pic>
        <p:nvPicPr>
          <p:cNvPr id="11" name="図 10" descr="文字の書かれた紙&#10;&#10;自動的に生成された説明">
            <a:extLst>
              <a:ext uri="{FF2B5EF4-FFF2-40B4-BE49-F238E27FC236}">
                <a16:creationId xmlns:a16="http://schemas.microsoft.com/office/drawing/2014/main" id="{97CA15DE-7D57-38E0-C0F5-71F20D0D7E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6954" y="924385"/>
            <a:ext cx="2592288" cy="1629031"/>
          </a:xfrm>
          <a:prstGeom prst="rect">
            <a:avLst/>
          </a:prstGeom>
        </p:spPr>
      </p:pic>
      <p:sp>
        <p:nvSpPr>
          <p:cNvPr id="18" name="正方形/長方形 17">
            <a:extLst>
              <a:ext uri="{FF2B5EF4-FFF2-40B4-BE49-F238E27FC236}">
                <a16:creationId xmlns:a16="http://schemas.microsoft.com/office/drawing/2014/main" id="{2E4BBFCB-4462-6625-9968-D6C80A0232C9}"/>
              </a:ext>
            </a:extLst>
          </p:cNvPr>
          <p:cNvSpPr/>
          <p:nvPr/>
        </p:nvSpPr>
        <p:spPr>
          <a:xfrm>
            <a:off x="9859585" y="794944"/>
            <a:ext cx="2215554" cy="5946424"/>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19" name="図 18" descr="暗い, ランプ, ボトル が含まれている画像&#10;&#10;自動的に生成された説明">
            <a:extLst>
              <a:ext uri="{FF2B5EF4-FFF2-40B4-BE49-F238E27FC236}">
                <a16:creationId xmlns:a16="http://schemas.microsoft.com/office/drawing/2014/main" id="{9F992644-9697-516A-82A2-F055E6413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673593">
            <a:off x="9674087" y="1759190"/>
            <a:ext cx="2009262" cy="2582906"/>
          </a:xfrm>
          <a:prstGeom prst="rect">
            <a:avLst/>
          </a:prstGeom>
        </p:spPr>
      </p:pic>
      <p:sp>
        <p:nvSpPr>
          <p:cNvPr id="23" name="テキスト ボックス 22">
            <a:extLst>
              <a:ext uri="{FF2B5EF4-FFF2-40B4-BE49-F238E27FC236}">
                <a16:creationId xmlns:a16="http://schemas.microsoft.com/office/drawing/2014/main" id="{380C048F-6B46-5072-5B55-78A3E231DE55}"/>
              </a:ext>
            </a:extLst>
          </p:cNvPr>
          <p:cNvSpPr txBox="1"/>
          <p:nvPr/>
        </p:nvSpPr>
        <p:spPr>
          <a:xfrm>
            <a:off x="10017698" y="4381112"/>
            <a:ext cx="2112994" cy="584775"/>
          </a:xfrm>
          <a:prstGeom prst="rect">
            <a:avLst/>
          </a:prstGeom>
          <a:noFill/>
        </p:spPr>
        <p:txBody>
          <a:bodyPr wrap="square">
            <a:spAutoFit/>
          </a:bodyPr>
          <a:lstStyle>
            <a:defPPr>
              <a:defRPr lang="ja-JP"/>
            </a:defPPr>
            <a:lvl1pPr>
              <a:defRPr sz="16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スムージー 専用スプーン</a:t>
            </a:r>
            <a:endParaRPr kumimoji="1" lang="en-US" altLang="ja-JP"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endParaRPr>
          </a:p>
        </p:txBody>
      </p:sp>
      <p:pic>
        <p:nvPicPr>
          <p:cNvPr id="7" name="図 6" descr="暗い, ランプ, ボトル が含まれている画像&#10;&#10;自動的に生成された説明">
            <a:extLst>
              <a:ext uri="{FF2B5EF4-FFF2-40B4-BE49-F238E27FC236}">
                <a16:creationId xmlns:a16="http://schemas.microsoft.com/office/drawing/2014/main" id="{3DFC0E16-5889-23FE-AED8-6F6A9B022C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99372">
            <a:off x="3003317" y="1516137"/>
            <a:ext cx="853936" cy="853934"/>
          </a:xfrm>
          <a:prstGeom prst="rect">
            <a:avLst/>
          </a:prstGeom>
        </p:spPr>
      </p:pic>
      <p:sp>
        <p:nvSpPr>
          <p:cNvPr id="28" name="テキスト ボックス 27">
            <a:extLst>
              <a:ext uri="{FF2B5EF4-FFF2-40B4-BE49-F238E27FC236}">
                <a16:creationId xmlns:a16="http://schemas.microsoft.com/office/drawing/2014/main" id="{7E155C25-3DDB-D63E-F4A6-774D174E1B39}"/>
              </a:ext>
            </a:extLst>
          </p:cNvPr>
          <p:cNvSpPr txBox="1"/>
          <p:nvPr/>
        </p:nvSpPr>
        <p:spPr>
          <a:xfrm>
            <a:off x="9866893" y="1227260"/>
            <a:ext cx="2215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ニュースキン小物</a:t>
            </a:r>
            <a:endParaRPr kumimoji="1"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p:txBody>
      </p:sp>
      <p:sp>
        <p:nvSpPr>
          <p:cNvPr id="29" name="テキスト ボックス 28">
            <a:extLst>
              <a:ext uri="{FF2B5EF4-FFF2-40B4-BE49-F238E27FC236}">
                <a16:creationId xmlns:a16="http://schemas.microsoft.com/office/drawing/2014/main" id="{B2B2E316-6539-4F3C-48EA-68428C7637C7}"/>
              </a:ext>
            </a:extLst>
          </p:cNvPr>
          <p:cNvSpPr txBox="1"/>
          <p:nvPr/>
        </p:nvSpPr>
        <p:spPr>
          <a:xfrm>
            <a:off x="9895316" y="5796054"/>
            <a:ext cx="1889316" cy="523220"/>
          </a:xfrm>
          <a:prstGeom prst="rect">
            <a:avLst/>
          </a:prstGeom>
          <a:noFill/>
        </p:spPr>
        <p:txBody>
          <a:bodyPr wrap="square">
            <a:spAutoFit/>
          </a:bodyPr>
          <a:lstStyle/>
          <a:p>
            <a:pPr>
              <a:defRPr/>
            </a:pP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価格</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（税込）</a:t>
            </a: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50</a:t>
            </a:r>
            <a:r>
              <a:rPr kumimoji="1" lang="ja-JP"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円</a:t>
            </a:r>
            <a:endPar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価格</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ja-JP"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税抜</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zh-CN"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4</a:t>
            </a:r>
            <a:r>
              <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5</a:t>
            </a:r>
            <a:r>
              <a:rPr kumimoji="1" lang="ja-JP"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円</a:t>
            </a:r>
            <a:endPar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sp>
        <p:nvSpPr>
          <p:cNvPr id="37" name="テキスト ボックス 36">
            <a:extLst>
              <a:ext uri="{FF2B5EF4-FFF2-40B4-BE49-F238E27FC236}">
                <a16:creationId xmlns:a16="http://schemas.microsoft.com/office/drawing/2014/main" id="{8EE0FE52-D456-D4AE-9EEF-DD4CBC5CBC06}"/>
              </a:ext>
            </a:extLst>
          </p:cNvPr>
          <p:cNvSpPr txBox="1"/>
          <p:nvPr/>
        </p:nvSpPr>
        <p:spPr>
          <a:xfrm>
            <a:off x="2926168" y="1268269"/>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sp>
        <p:nvSpPr>
          <p:cNvPr id="41" name="加算記号 40">
            <a:extLst>
              <a:ext uri="{FF2B5EF4-FFF2-40B4-BE49-F238E27FC236}">
                <a16:creationId xmlns:a16="http://schemas.microsoft.com/office/drawing/2014/main" id="{678C1E84-2773-3E11-8CB7-F39B1BAACB42}"/>
              </a:ext>
            </a:extLst>
          </p:cNvPr>
          <p:cNvSpPr/>
          <p:nvPr/>
        </p:nvSpPr>
        <p:spPr>
          <a:xfrm>
            <a:off x="2600967" y="1736385"/>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8780AF7C-1F67-D979-C130-703883ECC00B}"/>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正式販売（セット）</a:t>
            </a:r>
            <a:endParaRPr kumimoji="1" lang="en-US" altLang="ja-JP" sz="2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5" name="図 4" descr="暗い, ランプ, ボトル が含まれている画像&#10;&#10;自動的に生成された説明">
            <a:extLst>
              <a:ext uri="{FF2B5EF4-FFF2-40B4-BE49-F238E27FC236}">
                <a16:creationId xmlns:a16="http://schemas.microsoft.com/office/drawing/2014/main" id="{5357EB43-59D1-63A2-7880-95D669B3B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99372">
            <a:off x="8485466" y="1640713"/>
            <a:ext cx="853936" cy="853934"/>
          </a:xfrm>
          <a:prstGeom prst="rect">
            <a:avLst/>
          </a:prstGeom>
        </p:spPr>
      </p:pic>
      <p:sp>
        <p:nvSpPr>
          <p:cNvPr id="9" name="テキスト ボックス 8">
            <a:extLst>
              <a:ext uri="{FF2B5EF4-FFF2-40B4-BE49-F238E27FC236}">
                <a16:creationId xmlns:a16="http://schemas.microsoft.com/office/drawing/2014/main" id="{67594434-CBF1-1628-EBBF-D9B3F7E2BB21}"/>
              </a:ext>
            </a:extLst>
          </p:cNvPr>
          <p:cNvSpPr txBox="1"/>
          <p:nvPr/>
        </p:nvSpPr>
        <p:spPr>
          <a:xfrm>
            <a:off x="8408317" y="1392845"/>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sp>
        <p:nvSpPr>
          <p:cNvPr id="10" name="加算記号 9">
            <a:extLst>
              <a:ext uri="{FF2B5EF4-FFF2-40B4-BE49-F238E27FC236}">
                <a16:creationId xmlns:a16="http://schemas.microsoft.com/office/drawing/2014/main" id="{5B76B886-6165-B98F-DD8F-21E2634B9862}"/>
              </a:ext>
            </a:extLst>
          </p:cNvPr>
          <p:cNvSpPr/>
          <p:nvPr/>
        </p:nvSpPr>
        <p:spPr>
          <a:xfrm>
            <a:off x="8083116" y="1860961"/>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9B1E5BB-AE23-D8D7-736C-4D51721B52BE}"/>
              </a:ext>
            </a:extLst>
          </p:cNvPr>
          <p:cNvSpPr/>
          <p:nvPr/>
        </p:nvSpPr>
        <p:spPr>
          <a:xfrm>
            <a:off x="9954975" y="5063302"/>
            <a:ext cx="2039390"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48601B7-E36F-3383-3461-3C6225A1F5E5}"/>
              </a:ext>
            </a:extLst>
          </p:cNvPr>
          <p:cNvSpPr txBox="1"/>
          <p:nvPr/>
        </p:nvSpPr>
        <p:spPr>
          <a:xfrm>
            <a:off x="9947667" y="5073878"/>
            <a:ext cx="2039390" cy="600164"/>
          </a:xfrm>
          <a:prstGeom prst="rect">
            <a:avLst/>
          </a:prstGeom>
          <a:noFill/>
        </p:spPr>
        <p:txBody>
          <a:bodyPr wrap="square" rtlCol="0">
            <a:spAutoFit/>
          </a:bodyPr>
          <a:lstStyle/>
          <a:p>
            <a:r>
              <a:rPr lang="ja-JP" altLang="en-US" sz="1100">
                <a:solidFill>
                  <a:srgbClr val="FF0000"/>
                </a:solidFill>
                <a:latin typeface="Noto Sans JP Light" panose="020B0300000000000000" pitchFamily="34" charset="-128"/>
                <a:ea typeface="Noto Sans JP Light" panose="020B0300000000000000" pitchFamily="34" charset="-128"/>
              </a:rPr>
              <a:t>ご注意：</a:t>
            </a:r>
            <a:endParaRPr lang="en-US" altLang="ja-JP" sz="1100">
              <a:solidFill>
                <a:srgbClr val="FF0000"/>
              </a:solidFill>
              <a:latin typeface="Noto Sans JP Light" panose="020B0300000000000000" pitchFamily="34" charset="-128"/>
              <a:ea typeface="Noto Sans JP Light" panose="020B0300000000000000" pitchFamily="34" charset="-128"/>
            </a:endParaRPr>
          </a:p>
          <a:p>
            <a:r>
              <a:rPr kumimoji="1" lang="ja-JP" altLang="en-US" sz="1100">
                <a:solidFill>
                  <a:srgbClr val="FF0000"/>
                </a:solidFill>
                <a:latin typeface="Noto Sans JP Light" panose="020B0300000000000000" pitchFamily="34" charset="-128"/>
                <a:ea typeface="Noto Sans JP Light" panose="020B0300000000000000" pitchFamily="34" charset="-128"/>
              </a:rPr>
              <a:t>スムージー単品には付属して</a:t>
            </a:r>
            <a:r>
              <a:rPr lang="ja-JP" altLang="en-US" sz="1100">
                <a:solidFill>
                  <a:srgbClr val="FF0000"/>
                </a:solidFill>
                <a:latin typeface="Noto Sans JP Light" panose="020B0300000000000000" pitchFamily="34" charset="-128"/>
                <a:ea typeface="Noto Sans JP Light" panose="020B0300000000000000" pitchFamily="34" charset="-128"/>
              </a:rPr>
              <a:t>い</a:t>
            </a:r>
            <a:r>
              <a:rPr kumimoji="1" lang="ja-JP" altLang="en-US" sz="1100">
                <a:solidFill>
                  <a:srgbClr val="FF0000"/>
                </a:solidFill>
                <a:latin typeface="Noto Sans JP Light" panose="020B0300000000000000" pitchFamily="34" charset="-128"/>
                <a:ea typeface="Noto Sans JP Light" panose="020B0300000000000000" pitchFamily="34" charset="-128"/>
              </a:rPr>
              <a:t>ません。</a:t>
            </a:r>
          </a:p>
        </p:txBody>
      </p:sp>
      <p:pic>
        <p:nvPicPr>
          <p:cNvPr id="15" name="図 14" descr="文字の書かれた紙&#10;&#10;自動的に生成された説明">
            <a:extLst>
              <a:ext uri="{FF2B5EF4-FFF2-40B4-BE49-F238E27FC236}">
                <a16:creationId xmlns:a16="http://schemas.microsoft.com/office/drawing/2014/main" id="{ABD863EA-20B1-6C4A-6CF8-2E37C466F3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0580" y="778067"/>
            <a:ext cx="1573019" cy="1728000"/>
          </a:xfrm>
          <a:prstGeom prst="rect">
            <a:avLst/>
          </a:prstGeom>
        </p:spPr>
      </p:pic>
      <p:pic>
        <p:nvPicPr>
          <p:cNvPr id="16" name="図 15" descr="白黒の写真にテキストが書いてあるボトル&#10;&#10;中程度の精度で自動的に生成された説明">
            <a:extLst>
              <a:ext uri="{FF2B5EF4-FFF2-40B4-BE49-F238E27FC236}">
                <a16:creationId xmlns:a16="http://schemas.microsoft.com/office/drawing/2014/main" id="{BFF66774-C625-BB87-829E-35C23DCE5E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7537" y="1692710"/>
            <a:ext cx="354324" cy="828000"/>
          </a:xfrm>
          <a:prstGeom prst="rect">
            <a:avLst/>
          </a:prstGeom>
        </p:spPr>
      </p:pic>
    </p:spTree>
    <p:extLst>
      <p:ext uri="{BB962C8B-B14F-4D97-AF65-F5344CB8AC3E}">
        <p14:creationId xmlns:p14="http://schemas.microsoft.com/office/powerpoint/2010/main" val="2394125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3921195143"/>
              </p:ext>
            </p:extLst>
          </p:nvPr>
        </p:nvGraphicFramePr>
        <p:xfrm>
          <a:off x="3060363" y="3094863"/>
          <a:ext cx="4798151" cy="175260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1800068">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solidFill>
                            <a:schemeClr val="tx1"/>
                          </a:solidFill>
                          <a:latin typeface="Noto Sans JP Light" panose="020B0300000000000000" pitchFamily="34" charset="-128"/>
                          <a:ea typeface="Noto Sans JP Light" panose="020B0300000000000000" pitchFamily="34" charset="-128"/>
                        </a:rPr>
                        <a:t>卸売価格</a:t>
                      </a:r>
                      <a:r>
                        <a:rPr kumimoji="1" lang="ja-JP" altLang="en-US" sz="1200">
                          <a:solidFill>
                            <a:schemeClr val="tx1"/>
                          </a:solidFill>
                          <a:latin typeface="Noto Sans JP Light" panose="020B0300000000000000" pitchFamily="34" charset="-128"/>
                          <a:ea typeface="Noto Sans JP Light" panose="020B0300000000000000" pitchFamily="34" charset="-128"/>
                        </a:rPr>
                        <a:t>（税込）</a:t>
                      </a:r>
                      <a:r>
                        <a:rPr kumimoji="1" lang="ja-JP" altLang="en-US" sz="1800">
                          <a:solidFill>
                            <a:schemeClr val="tx1"/>
                          </a:solidFill>
                          <a:latin typeface="Noto Sans JP Light" panose="020B0300000000000000" pitchFamily="34" charset="-128"/>
                          <a:ea typeface="Noto Sans JP Light" panose="020B0300000000000000" pitchFamily="34" charset="-128"/>
                        </a:rPr>
                        <a:t>：</a:t>
                      </a:r>
                      <a:endParaRPr kumimoji="1" lang="en-US" altLang="ja-JP" sz="18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solidFill>
                            <a:schemeClr val="tx1"/>
                          </a:solidFill>
                          <a:latin typeface="Noto Sans JP Light" panose="020B0300000000000000" pitchFamily="34" charset="-128"/>
                          <a:ea typeface="Noto Sans JP Light" panose="020B0300000000000000" pitchFamily="34" charset="-128"/>
                        </a:rPr>
                        <a:t>卸売価格</a:t>
                      </a:r>
                      <a:r>
                        <a:rPr kumimoji="1" lang="ja-JP" altLang="en-US" sz="1200">
                          <a:solidFill>
                            <a:schemeClr val="tx1"/>
                          </a:solidFill>
                          <a:latin typeface="Noto Sans JP Light" panose="020B0300000000000000" pitchFamily="34" charset="-128"/>
                          <a:ea typeface="Noto Sans JP Light" panose="020B0300000000000000" pitchFamily="34" charset="-128"/>
                        </a:rPr>
                        <a:t>（税抜）</a:t>
                      </a:r>
                      <a:r>
                        <a:rPr kumimoji="1" lang="ja-JP" altLang="en-US" sz="18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11,622</a:t>
                      </a:r>
                      <a:r>
                        <a:rPr kumimoji="1" lang="ja-JP" altLang="en-US" sz="1800">
                          <a:solidFill>
                            <a:schemeClr val="tx1"/>
                          </a:solidFill>
                          <a:latin typeface="Noto Sans JP Light" panose="020B0300000000000000" pitchFamily="34" charset="-128"/>
                          <a:ea typeface="Noto Sans JP Light" panose="020B0300000000000000" pitchFamily="34" charset="-128"/>
                        </a:rPr>
                        <a:t>円</a:t>
                      </a:r>
                      <a:endParaRPr kumimoji="1" lang="en-US" altLang="ja-JP" sz="12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a:solidFill>
                            <a:schemeClr val="tx1"/>
                          </a:solidFill>
                          <a:latin typeface="Noto Sans JP Light" panose="020B0300000000000000" pitchFamily="34" charset="-128"/>
                          <a:ea typeface="Noto Sans JP Light" panose="020B0300000000000000" pitchFamily="34" charset="-128"/>
                        </a:rPr>
                        <a:t>10,761</a:t>
                      </a:r>
                      <a:r>
                        <a:rPr kumimoji="1" lang="ja-JP" altLang="en-US" sz="1800">
                          <a:solidFill>
                            <a:schemeClr val="tx1"/>
                          </a:solidFill>
                          <a:latin typeface="Noto Sans JP Light" panose="020B0300000000000000" pitchFamily="34" charset="-128"/>
                          <a:ea typeface="Noto Sans JP Light" panose="020B0300000000000000" pitchFamily="34" charset="-128"/>
                        </a:rPr>
                        <a:t>円</a:t>
                      </a:r>
                      <a:endParaRPr kumimoji="1" lang="ja-JP" altLang="en-US" sz="12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476272766"/>
                  </a:ext>
                </a:extLst>
              </a:tr>
              <a:tr h="370840">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PSV</a:t>
                      </a:r>
                      <a:r>
                        <a:rPr kumimoji="1" lang="ja-JP" altLang="en-US" sz="18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62.80</a:t>
                      </a:r>
                      <a:endParaRPr kumimoji="1" lang="ja-JP" altLang="en-US" sz="18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CSV</a:t>
                      </a:r>
                      <a:r>
                        <a:rPr kumimoji="1" lang="ja-JP" altLang="en-US" sz="18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7,986</a:t>
                      </a:r>
                      <a:endParaRPr kumimoji="1" lang="ja-JP" altLang="en-US" sz="18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200">
                          <a:solidFill>
                            <a:schemeClr val="tx1"/>
                          </a:solidFill>
                          <a:effectLst/>
                          <a:latin typeface="Noto Sans JP Light" panose="020B0300000000000000" pitchFamily="34" charset="-128"/>
                          <a:ea typeface="Noto Sans JP Light" panose="020B0300000000000000" pitchFamily="34" charset="-128"/>
                          <a:cs typeface="+mn-cs"/>
                        </a:rPr>
                        <a:t>ｼｪｱﾘﾝｸﾞ ﾎﾞｰﾅｽ</a:t>
                      </a:r>
                      <a:r>
                        <a:rPr kumimoji="1" lang="ja-JP" altLang="en-US" sz="1200">
                          <a:solidFill>
                            <a:schemeClr val="tx1"/>
                          </a:solidFill>
                          <a:latin typeface="Noto Sans JP Light" panose="020B0300000000000000" pitchFamily="34" charset="-128"/>
                          <a:ea typeface="Noto Sans JP Light" panose="020B0300000000000000" pitchFamily="34" charset="-128"/>
                        </a:rPr>
                        <a:t>（税抜）</a:t>
                      </a:r>
                      <a:r>
                        <a:rPr kumimoji="1" lang="ja-JP" altLang="en-US" sz="1600">
                          <a:solidFill>
                            <a:schemeClr val="tx1"/>
                          </a:solidFill>
                          <a:latin typeface="Noto Sans JP Light" panose="020B0300000000000000" pitchFamily="34" charset="-128"/>
                          <a:ea typeface="Noto Sans JP Light" panose="020B0300000000000000" pitchFamily="34" charset="-128"/>
                        </a:rPr>
                        <a:t>：</a:t>
                      </a:r>
                      <a:endParaRPr kumimoji="1" lang="ja-JP" altLang="en-US" sz="24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1800">
                          <a:solidFill>
                            <a:schemeClr val="tx1"/>
                          </a:solidFill>
                          <a:latin typeface="Noto Sans JP Light" panose="020B0300000000000000" pitchFamily="34" charset="-128"/>
                          <a:ea typeface="Noto Sans JP Light" panose="020B0300000000000000" pitchFamily="34" charset="-128"/>
                        </a:rPr>
                        <a:t>539</a:t>
                      </a:r>
                      <a:r>
                        <a:rPr kumimoji="1" lang="ja-JP" altLang="en-US" sz="1800">
                          <a:solidFill>
                            <a:schemeClr val="tx1"/>
                          </a:solidFill>
                          <a:latin typeface="Noto Sans JP Light" panose="020B0300000000000000" pitchFamily="34" charset="-128"/>
                          <a:ea typeface="Noto Sans JP Light" panose="020B0300000000000000" pitchFamily="34" charset="-128"/>
                        </a:rPr>
                        <a:t>円</a:t>
                      </a:r>
                      <a:endParaRPr kumimoji="1" lang="ja-JP" altLang="en-US" sz="12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3060364" y="2304344"/>
            <a:ext cx="858025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ライフパック</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T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セット （バナナ風味</a:t>
            </a:r>
            <a:r>
              <a:rPr lang="ja-JP" altLang="en-US">
                <a:solidFill>
                  <a:srgbClr val="156082"/>
                </a:solidFill>
                <a:latin typeface="Noto Sans JP Medium" panose="020B0600000000000000" pitchFamily="34" charset="-128"/>
                <a:ea typeface="Noto Sans JP Medium" panose="020B0600000000000000" pitchFamily="34" charset="-128"/>
              </a:rPr>
              <a:t>）</a:t>
            </a:r>
            <a:endPar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ライフパック</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セット （ストロベリーヨーグルト風味）</a:t>
            </a:r>
            <a:endPar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3060363" y="5033571"/>
            <a:ext cx="576080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セット内容：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ライフパック</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タブレット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2</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つの味いずれか１種類）</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プレゼント：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500</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円（税込）クーポン</a:t>
            </a:r>
          </a:p>
        </p:txBody>
      </p:sp>
      <p:sp>
        <p:nvSpPr>
          <p:cNvPr id="37" name="テキスト ボックス 36">
            <a:extLst>
              <a:ext uri="{FF2B5EF4-FFF2-40B4-BE49-F238E27FC236}">
                <a16:creationId xmlns:a16="http://schemas.microsoft.com/office/drawing/2014/main" id="{8EE0FE52-D456-D4AE-9EEF-DD4CBC5CBC06}"/>
              </a:ext>
            </a:extLst>
          </p:cNvPr>
          <p:cNvSpPr txBox="1"/>
          <p:nvPr/>
        </p:nvSpPr>
        <p:spPr>
          <a:xfrm>
            <a:off x="6818095" y="862668"/>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sp>
        <p:nvSpPr>
          <p:cNvPr id="3" name="正方形/長方形 2">
            <a:extLst>
              <a:ext uri="{FF2B5EF4-FFF2-40B4-BE49-F238E27FC236}">
                <a16:creationId xmlns:a16="http://schemas.microsoft.com/office/drawing/2014/main" id="{8780AF7C-1F67-D979-C130-703883ECC00B}"/>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1" lang="ja-JP" altLang="en-US" sz="2800" b="0" i="0" u="none" strike="noStrike" kern="1200" cap="none" spc="0" normalizeH="0" baseline="0" noProof="0" dirty="0">
                <a:ln>
                  <a:noFill/>
                </a:ln>
                <a:solidFill>
                  <a:prstClr val="white"/>
                </a:solidFill>
                <a:effectLst/>
                <a:uLnTx/>
                <a:uFillTx/>
                <a:latin typeface="Noto Sans JP Light" panose="020B0300000000000000" pitchFamily="34" charset="-128"/>
                <a:ea typeface="Noto Sans JP Light" panose="020B0300000000000000" pitchFamily="34" charset="-128"/>
                <a:cs typeface="+mn-cs"/>
              </a:rPr>
              <a:t>正式販売</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（ニュースキン チャージアップ</a:t>
            </a:r>
            <a:r>
              <a:rPr kumimoji="1" lang="ja-JP" altLang="en-US" sz="2800" b="0" i="0" u="none" strike="noStrike" kern="1200" cap="none" spc="0" normalizeH="0" baseline="0" noProof="0" dirty="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8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97D07139-B6D0-1DA7-AC98-31EE4DDCED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0363" y="945353"/>
            <a:ext cx="1305226" cy="1218569"/>
          </a:xfrm>
          <a:prstGeom prst="rect">
            <a:avLst/>
          </a:prstGeom>
        </p:spPr>
      </p:pic>
      <p:pic>
        <p:nvPicPr>
          <p:cNvPr id="14" name="図 13" descr="文字の書かれた紙&#10;&#10;自動的に生成された説明">
            <a:extLst>
              <a:ext uri="{FF2B5EF4-FFF2-40B4-BE49-F238E27FC236}">
                <a16:creationId xmlns:a16="http://schemas.microsoft.com/office/drawing/2014/main" id="{711A3760-1F49-92F9-9FDD-63D6307F48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589" y="692696"/>
            <a:ext cx="1305226" cy="1433823"/>
          </a:xfrm>
          <a:prstGeom prst="rect">
            <a:avLst/>
          </a:prstGeom>
        </p:spPr>
      </p:pic>
      <p:sp>
        <p:nvSpPr>
          <p:cNvPr id="15" name="加算記号 14">
            <a:extLst>
              <a:ext uri="{FF2B5EF4-FFF2-40B4-BE49-F238E27FC236}">
                <a16:creationId xmlns:a16="http://schemas.microsoft.com/office/drawing/2014/main" id="{9AD4B321-0DEF-F0F1-688F-91629EC23BDC}"/>
              </a:ext>
            </a:extLst>
          </p:cNvPr>
          <p:cNvSpPr/>
          <p:nvPr/>
        </p:nvSpPr>
        <p:spPr>
          <a:xfrm>
            <a:off x="5940764" y="1280149"/>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B9791FF2-550F-5FFC-35D9-93BC5050A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8418" y="1325191"/>
            <a:ext cx="1555478" cy="767691"/>
          </a:xfrm>
          <a:prstGeom prst="rect">
            <a:avLst/>
          </a:prstGeom>
        </p:spPr>
      </p:pic>
    </p:spTree>
    <p:extLst>
      <p:ext uri="{BB962C8B-B14F-4D97-AF65-F5344CB8AC3E}">
        <p14:creationId xmlns:p14="http://schemas.microsoft.com/office/powerpoint/2010/main" val="3068324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3781DC-5118-6D01-2C54-949C4E5C6E45}"/>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solidFill>
                <a:effectLst/>
                <a:uLnTx/>
                <a:uFillTx/>
                <a:latin typeface="Noto Sans JP Light" panose="020B0300000000000000" pitchFamily="34" charset="-128"/>
                <a:ea typeface="Noto Sans JP Light" panose="020B0300000000000000" pitchFamily="34" charset="-128"/>
                <a:cs typeface="+mn-cs"/>
              </a:rPr>
              <a:t>価格比較一覧：</a:t>
            </a:r>
            <a:r>
              <a:rPr kumimoji="1" lang="en-US" altLang="ja-JP" sz="2800" b="0" i="0" u="none" strike="noStrike" kern="1200" cap="none" spc="0" normalizeH="0" baseline="0" noProof="0" dirty="0">
                <a:ln>
                  <a:noFill/>
                </a:ln>
                <a:solidFill>
                  <a:schemeClr val="tx1"/>
                </a:solidFill>
                <a:effectLst/>
                <a:uLnTx/>
                <a:uFillTx/>
                <a:latin typeface="Noto Sans JP Light" panose="020B0300000000000000" pitchFamily="34" charset="-128"/>
                <a:ea typeface="Noto Sans JP Light" panose="020B0300000000000000" pitchFamily="34" charset="-128"/>
                <a:cs typeface="+mn-cs"/>
              </a:rPr>
              <a:t>TR90</a:t>
            </a:r>
            <a:r>
              <a:rPr kumimoji="1" lang="ja-JP" altLang="en-US" sz="2800" b="0" i="0" u="none" strike="noStrike" kern="1200" cap="none" spc="0" normalizeH="0" baseline="0" noProof="0" dirty="0">
                <a:ln>
                  <a:noFill/>
                </a:ln>
                <a:solidFill>
                  <a:schemeClr val="tx1"/>
                </a:solidFill>
                <a:effectLst/>
                <a:uLnTx/>
                <a:uFillTx/>
                <a:latin typeface="Noto Sans JP Light" panose="020B0300000000000000" pitchFamily="34" charset="-128"/>
                <a:ea typeface="Noto Sans JP Light" panose="020B0300000000000000" pitchFamily="34" charset="-128"/>
                <a:cs typeface="+mn-cs"/>
              </a:rPr>
              <a:t>・グルコイーズ と </a:t>
            </a:r>
            <a:r>
              <a:rPr kumimoji="1" lang="en-US" altLang="ja-JP" sz="2800" b="0" i="0" u="none" strike="noStrike" kern="1200" cap="none" spc="0" normalizeH="0" baseline="0" noProof="0" dirty="0">
                <a:ln>
                  <a:noFill/>
                </a:ln>
                <a:solidFill>
                  <a:schemeClr val="tx1"/>
                </a:solidFill>
                <a:effectLst/>
                <a:uLnTx/>
                <a:uFillTx/>
                <a:latin typeface="Noto Sans JP Light" panose="020B0300000000000000" pitchFamily="34" charset="-128"/>
                <a:ea typeface="Noto Sans JP Light" panose="020B0300000000000000" pitchFamily="34" charset="-128"/>
                <a:cs typeface="+mn-cs"/>
              </a:rPr>
              <a:t>TRME</a:t>
            </a:r>
            <a:endParaRPr kumimoji="1" lang="en-US" altLang="ja-JP" sz="2800" b="0" i="0" u="none" strike="noStrike" kern="1200" cap="none" spc="0" normalizeH="0" baseline="0" noProof="0" dirty="0">
              <a:ln>
                <a:noFill/>
              </a:ln>
              <a:solidFill>
                <a:schemeClr val="tx1"/>
              </a:solidFill>
              <a:effectLst/>
              <a:uLnTx/>
              <a:uFillTx/>
              <a:latin typeface="Noto Sans JP Medium" panose="020B0600000000000000" pitchFamily="34" charset="-128"/>
              <a:ea typeface="Noto Sans JP Medium" panose="020B0600000000000000" pitchFamily="34" charset="-128"/>
              <a:cs typeface="+mn-cs"/>
            </a:endParaRPr>
          </a:p>
        </p:txBody>
      </p:sp>
      <p:grpSp>
        <p:nvGrpSpPr>
          <p:cNvPr id="26" name="グループ化 25">
            <a:extLst>
              <a:ext uri="{FF2B5EF4-FFF2-40B4-BE49-F238E27FC236}">
                <a16:creationId xmlns:a16="http://schemas.microsoft.com/office/drawing/2014/main" id="{F1BAF9E9-490E-1973-CA18-C5B984864F96}"/>
              </a:ext>
            </a:extLst>
          </p:cNvPr>
          <p:cNvGrpSpPr/>
          <p:nvPr/>
        </p:nvGrpSpPr>
        <p:grpSpPr>
          <a:xfrm>
            <a:off x="98267" y="882432"/>
            <a:ext cx="11995466" cy="5644381"/>
            <a:chOff x="98267" y="882432"/>
            <a:chExt cx="11995466" cy="5644381"/>
          </a:xfrm>
        </p:grpSpPr>
        <p:pic>
          <p:nvPicPr>
            <p:cNvPr id="11" name="図 10" descr="ウォーターフォール図&#10;&#10;中程度の精度で自動的に生成された説明">
              <a:extLst>
                <a:ext uri="{FF2B5EF4-FFF2-40B4-BE49-F238E27FC236}">
                  <a16:creationId xmlns:a16="http://schemas.microsoft.com/office/drawing/2014/main" id="{E2EE97ED-E0A3-D98F-7C23-93498D1A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7" y="882947"/>
              <a:ext cx="11995466" cy="5643866"/>
            </a:xfrm>
            <a:prstGeom prst="rect">
              <a:avLst/>
            </a:prstGeom>
          </p:spPr>
        </p:pic>
        <p:sp>
          <p:nvSpPr>
            <p:cNvPr id="18" name="正方形/長方形 17">
              <a:extLst>
                <a:ext uri="{FF2B5EF4-FFF2-40B4-BE49-F238E27FC236}">
                  <a16:creationId xmlns:a16="http://schemas.microsoft.com/office/drawing/2014/main" id="{30A01426-AD9C-B0DE-C398-70E51966D6FC}"/>
                </a:ext>
              </a:extLst>
            </p:cNvPr>
            <p:cNvSpPr/>
            <p:nvPr/>
          </p:nvSpPr>
          <p:spPr>
            <a:xfrm>
              <a:off x="1199456" y="882432"/>
              <a:ext cx="2088232" cy="563182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2B2F52D-9F9D-D4D6-31F4-AA18CDD609E4}"/>
                </a:ext>
              </a:extLst>
            </p:cNvPr>
            <p:cNvSpPr/>
            <p:nvPr/>
          </p:nvSpPr>
          <p:spPr>
            <a:xfrm>
              <a:off x="3291156" y="882432"/>
              <a:ext cx="2236400" cy="563182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F55B559-9FAB-635D-7D3B-C46205D841E6}"/>
                </a:ext>
              </a:extLst>
            </p:cNvPr>
            <p:cNvSpPr/>
            <p:nvPr/>
          </p:nvSpPr>
          <p:spPr>
            <a:xfrm>
              <a:off x="5527556" y="882432"/>
              <a:ext cx="2323306" cy="563182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A1DFFBB-E869-A8D1-61C2-0A3395F98296}"/>
                </a:ext>
              </a:extLst>
            </p:cNvPr>
            <p:cNvSpPr/>
            <p:nvPr/>
          </p:nvSpPr>
          <p:spPr>
            <a:xfrm>
              <a:off x="7850862" y="882432"/>
              <a:ext cx="2133454" cy="563182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0394F6C-5550-C544-2E06-A88E1F143C21}"/>
                </a:ext>
              </a:extLst>
            </p:cNvPr>
            <p:cNvSpPr/>
            <p:nvPr/>
          </p:nvSpPr>
          <p:spPr>
            <a:xfrm>
              <a:off x="9984316" y="882432"/>
              <a:ext cx="2109417" cy="563182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0697B49-2EC1-201C-BC52-1969DABA2EF7}"/>
                </a:ext>
              </a:extLst>
            </p:cNvPr>
            <p:cNvSpPr/>
            <p:nvPr/>
          </p:nvSpPr>
          <p:spPr>
            <a:xfrm>
              <a:off x="106267" y="882432"/>
              <a:ext cx="1089721" cy="563182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74E6563B-5991-176C-4256-3CDE4380EB65}"/>
                </a:ext>
              </a:extLst>
            </p:cNvPr>
            <p:cNvCxnSpPr/>
            <p:nvPr/>
          </p:nvCxnSpPr>
          <p:spPr>
            <a:xfrm>
              <a:off x="1195988" y="2122223"/>
              <a:ext cx="108977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3843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B7FDD0-2149-C310-3345-280DBD448BED}"/>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572355"/>
            <a:ext cx="6336704" cy="17132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sym typeface="SangBleu Kingdom Light"/>
              </a:rPr>
              <a:t>印象を好転させる「セールストーク」</a:t>
            </a:r>
          </a:p>
        </p:txBody>
      </p:sp>
      <p:pic>
        <p:nvPicPr>
          <p:cNvPr id="9" name="図 8" descr="文字の書かれた紙&#10;&#10;自動的に生成された説明">
            <a:extLst>
              <a:ext uri="{FF2B5EF4-FFF2-40B4-BE49-F238E27FC236}">
                <a16:creationId xmlns:a16="http://schemas.microsoft.com/office/drawing/2014/main" id="{18FD55D6-512B-5B03-A106-AA7692312D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278002342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円形 8">
            <a:extLst>
              <a:ext uri="{FF2B5EF4-FFF2-40B4-BE49-F238E27FC236}">
                <a16:creationId xmlns:a16="http://schemas.microsoft.com/office/drawing/2014/main" id="{DAFCC6E6-7829-C7CB-E9BF-68FD23D30779}"/>
              </a:ext>
            </a:extLst>
          </p:cNvPr>
          <p:cNvSpPr/>
          <p:nvPr/>
        </p:nvSpPr>
        <p:spPr>
          <a:xfrm>
            <a:off x="2483361" y="208453"/>
            <a:ext cx="9328691" cy="1232847"/>
          </a:xfrm>
          <a:prstGeom prst="wedgeEllipseCallout">
            <a:avLst>
              <a:gd name="adj1" fmla="val -49893"/>
              <a:gd name="adj2" fmla="val 7603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09E4340-4559-19A6-B05A-F18D6E13FD60}"/>
              </a:ext>
            </a:extLst>
          </p:cNvPr>
          <p:cNvSpPr txBox="1"/>
          <p:nvPr/>
        </p:nvSpPr>
        <p:spPr>
          <a:xfrm>
            <a:off x="3398168" y="532490"/>
            <a:ext cx="8424936" cy="584775"/>
          </a:xfrm>
          <a:prstGeom prst="rect">
            <a:avLst/>
          </a:prstGeom>
          <a:noFill/>
        </p:spPr>
        <p:txBody>
          <a:bodyPr wrap="square">
            <a:spAutoFit/>
          </a:bodyPr>
          <a:lstStyle/>
          <a:p>
            <a:pPr lvl="0">
              <a:defRPr/>
            </a:pPr>
            <a:r>
              <a:rPr lang="en-US" altLang="ja-JP" sz="3200">
                <a:solidFill>
                  <a:schemeClr val="bg1"/>
                </a:solidFill>
                <a:latin typeface="Noto Sans JP" panose="020B0200000000000000" pitchFamily="50" charset="-128"/>
                <a:ea typeface="Noto Sans JP" panose="020B0200000000000000" pitchFamily="50" charset="-128"/>
              </a:rPr>
              <a:t>TRME</a:t>
            </a:r>
            <a:r>
              <a:rPr lang="ja-JP" altLang="en-US" sz="3200">
                <a:solidFill>
                  <a:schemeClr val="bg1"/>
                </a:solidFill>
                <a:latin typeface="Noto Sans JP" panose="020B0200000000000000" pitchFamily="50" charset="-128"/>
                <a:ea typeface="Noto Sans JP" panose="020B0200000000000000" pitchFamily="50" charset="-128"/>
              </a:rPr>
              <a:t> スムージーの値段は</a:t>
            </a:r>
            <a:r>
              <a:rPr kumimoji="1" lang="ja-JP" altLang="en-US" sz="32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cs typeface="+mn-cs"/>
              </a:rPr>
              <a:t>高い気がする</a:t>
            </a:r>
            <a:r>
              <a:rPr kumimoji="1" lang="en-US" altLang="ja-JP" sz="32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cs typeface="+mn-cs"/>
              </a:rPr>
              <a:t>…</a:t>
            </a:r>
            <a:endParaRPr kumimoji="1" lang="ja-JP" altLang="en-US" sz="32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cs typeface="+mn-cs"/>
            </a:endParaRPr>
          </a:p>
        </p:txBody>
      </p:sp>
      <p:pic>
        <p:nvPicPr>
          <p:cNvPr id="4" name="図 3" descr="拳を顎に当てているビジネスマン">
            <a:extLst>
              <a:ext uri="{FF2B5EF4-FFF2-40B4-BE49-F238E27FC236}">
                <a16:creationId xmlns:a16="http://schemas.microsoft.com/office/drawing/2014/main" id="{EE590707-B9CC-A73E-092D-E08A065CCE6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36728"/>
          <a:stretch/>
        </p:blipFill>
        <p:spPr>
          <a:xfrm>
            <a:off x="119336" y="548680"/>
            <a:ext cx="3024336" cy="6309320"/>
          </a:xfrm>
          <a:prstGeom prst="rect">
            <a:avLst/>
          </a:prstGeom>
        </p:spPr>
      </p:pic>
      <p:sp>
        <p:nvSpPr>
          <p:cNvPr id="5" name="テキスト ボックス 4">
            <a:extLst>
              <a:ext uri="{FF2B5EF4-FFF2-40B4-BE49-F238E27FC236}">
                <a16:creationId xmlns:a16="http://schemas.microsoft.com/office/drawing/2014/main" id="{4C54ECCE-9094-79BC-757E-A703652380B3}"/>
              </a:ext>
            </a:extLst>
          </p:cNvPr>
          <p:cNvSpPr txBox="1"/>
          <p:nvPr/>
        </p:nvSpPr>
        <p:spPr>
          <a:xfrm>
            <a:off x="3258468" y="1687523"/>
            <a:ext cx="8793832" cy="49244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Light" panose="020B0300000000000000" pitchFamily="34" charset="-128"/>
                <a:ea typeface="Noto Sans JP Light" panose="020B0300000000000000" pitchFamily="34" charset="-128"/>
              </a:rPr>
              <a:t>＜セールストーク例＞</a:t>
            </a:r>
            <a:endParaRPr kumimoji="1" lang="en-US" altLang="ja-JP" sz="2800" b="0" i="0" u="none" strike="noStrike" kern="1200" cap="none" spc="0" normalizeH="0" baseline="0" noProof="0">
              <a:ln>
                <a:noFill/>
              </a:ln>
              <a:solidFill>
                <a:srgbClr val="4EBAB8"/>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latin typeface="Noto Sans JP Light" panose="020B0300000000000000" pitchFamily="34" charset="-128"/>
                <a:ea typeface="Noto Sans JP Light" panose="020B0300000000000000" pitchFamily="34" charset="-128"/>
              </a:rPr>
              <a:t>コンビニのランチにいくら払ってる？</a:t>
            </a: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a:t>
            </a:r>
            <a:r>
              <a:rPr kumimoji="1" lang="ja-JP" altLang="en-US"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 スムージーなら、</a:t>
            </a:r>
            <a:r>
              <a:rPr kumimoji="1" lang="en-US" altLang="ja-JP"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381</a:t>
            </a:r>
            <a:r>
              <a:rPr kumimoji="1" lang="ja-JP" altLang="en-US"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円（</a:t>
            </a:r>
            <a:r>
              <a:rPr kumimoji="1" lang="en-US" altLang="ja-JP"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1</a:t>
            </a:r>
            <a:r>
              <a:rPr kumimoji="1" lang="ja-JP" altLang="en-US"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回分・税抜）で</a:t>
            </a:r>
            <a:endParaRPr kumimoji="1" lang="en-US" altLang="ja-JP"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latin typeface="Noto Sans JP Light" panose="020B0300000000000000" pitchFamily="34" charset="-128"/>
                <a:ea typeface="Noto Sans JP Light" panose="020B0300000000000000" pitchFamily="34" charset="-128"/>
              </a:rPr>
              <a:t>タンパク質、</a:t>
            </a:r>
            <a:r>
              <a:rPr lang="en-US" altLang="ja-JP" sz="2600">
                <a:latin typeface="Noto Sans JP Light" panose="020B0300000000000000" pitchFamily="34" charset="-128"/>
                <a:ea typeface="Noto Sans JP Light" panose="020B0300000000000000" pitchFamily="34" charset="-128"/>
              </a:rPr>
              <a:t>11</a:t>
            </a:r>
            <a:r>
              <a:rPr lang="ja-JP" altLang="en-US" sz="2600">
                <a:latin typeface="Noto Sans JP Light" panose="020B0300000000000000" pitchFamily="34" charset="-128"/>
                <a:ea typeface="Noto Sans JP Light" panose="020B0300000000000000" pitchFamily="34" charset="-128"/>
              </a:rPr>
              <a:t>種類のビタミン、</a:t>
            </a:r>
            <a:r>
              <a:rPr lang="en-US" altLang="ja-JP" sz="2600">
                <a:latin typeface="Noto Sans JP Light" panose="020B0300000000000000" pitchFamily="34" charset="-128"/>
                <a:ea typeface="Noto Sans JP Light" panose="020B0300000000000000" pitchFamily="34" charset="-128"/>
              </a:rPr>
              <a:t>11</a:t>
            </a:r>
            <a:r>
              <a:rPr lang="ja-JP" altLang="en-US" sz="2600">
                <a:latin typeface="Noto Sans JP Light" panose="020B0300000000000000" pitchFamily="34" charset="-128"/>
                <a:ea typeface="Noto Sans JP Light" panose="020B0300000000000000" pitchFamily="34" charset="-128"/>
              </a:rPr>
              <a:t>種類のミネラル、</a:t>
            </a: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latin typeface="Noto Sans JP Light" panose="020B0300000000000000" pitchFamily="34" charset="-128"/>
                <a:ea typeface="Noto Sans JP Light" panose="020B0300000000000000" pitchFamily="34" charset="-128"/>
              </a:rPr>
              <a:t>さらにはロイシンまで。</a:t>
            </a: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srgbClr val="4EBAB8"/>
                </a:solidFill>
                <a:latin typeface="Noto Sans JP Light" panose="020B0300000000000000" pitchFamily="34" charset="-128"/>
                <a:ea typeface="Noto Sans JP Light" panose="020B0300000000000000" pitchFamily="34" charset="-128"/>
              </a:rPr>
              <a:t>バランスよく栄養素を摂る</a:t>
            </a:r>
            <a:r>
              <a:rPr lang="ja-JP" altLang="en-US" sz="2600">
                <a:latin typeface="Noto Sans JP Light" panose="020B0300000000000000" pitchFamily="34" charset="-128"/>
                <a:ea typeface="Noto Sans JP Light" panose="020B0300000000000000" pitchFamily="34" charset="-128"/>
              </a:rPr>
              <a:t>ことができるよ。</a:t>
            </a: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600">
              <a:solidFill>
                <a:srgbClr val="352F2D"/>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solidFill>
                  <a:srgbClr val="4EBAB8"/>
                </a:solidFill>
                <a:latin typeface="Noto Sans JP Light" panose="020B0300000000000000" pitchFamily="34" charset="-128"/>
                <a:ea typeface="Noto Sans JP Light" panose="020B0300000000000000" pitchFamily="34" charset="-128"/>
              </a:rPr>
              <a:t>朝夕の食事は普通にとって、ランチを</a:t>
            </a:r>
            <a:r>
              <a:rPr lang="en-US" altLang="ja-JP" sz="2600">
                <a:solidFill>
                  <a:srgbClr val="4EBAB8"/>
                </a:solidFill>
                <a:latin typeface="Noto Sans JP Light" panose="020B0300000000000000" pitchFamily="34" charset="-128"/>
                <a:ea typeface="Noto Sans JP Light" panose="020B0300000000000000" pitchFamily="34" charset="-128"/>
              </a:rPr>
              <a:t>TRME</a:t>
            </a:r>
            <a:r>
              <a:rPr lang="ja-JP" altLang="en-US" sz="2600">
                <a:solidFill>
                  <a:srgbClr val="4EBAB8"/>
                </a:solidFill>
                <a:latin typeface="Noto Sans JP Light" panose="020B0300000000000000" pitchFamily="34" charset="-128"/>
                <a:ea typeface="Noto Sans JP Light" panose="020B0300000000000000" pitchFamily="34" charset="-128"/>
              </a:rPr>
              <a:t> スムージー</a:t>
            </a:r>
            <a:endParaRPr lang="en-US" altLang="ja-JP" sz="2600">
              <a:solidFill>
                <a:srgbClr val="4EBAB8"/>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latin typeface="Noto Sans JP Light" panose="020B0300000000000000" pitchFamily="34" charset="-128"/>
                <a:ea typeface="Noto Sans JP Light" panose="020B0300000000000000" pitchFamily="34" charset="-128"/>
              </a:rPr>
              <a:t>で済ませると経済的にも助かるかも。お弁当を作るより、水筒に水、小さな入れ物（袋）に粉、は手軽！</a:t>
            </a:r>
            <a:endParaRPr lang="en-US" altLang="ja-JP" sz="26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a:latin typeface="Noto Sans JP Light" panose="020B0300000000000000" pitchFamily="34" charset="-128"/>
                <a:ea typeface="Noto Sans JP Light" panose="020B0300000000000000" pitchFamily="34" charset="-128"/>
              </a:rPr>
              <a:t>一緒にヨーグルトとか食べると食事の置き換えになるよ。</a:t>
            </a:r>
            <a:endParaRPr kumimoji="1" lang="en-US" altLang="ja-JP" sz="2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spTree>
    <p:extLst>
      <p:ext uri="{BB962C8B-B14F-4D97-AF65-F5344CB8AC3E}">
        <p14:creationId xmlns:p14="http://schemas.microsoft.com/office/powerpoint/2010/main" val="3038261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46A2703-AAC6-EA63-8B3C-C7A9C62DD05E}"/>
              </a:ext>
            </a:extLst>
          </p:cNvPr>
          <p:cNvSpPr txBox="1"/>
          <p:nvPr/>
        </p:nvSpPr>
        <p:spPr>
          <a:xfrm>
            <a:off x="3863752" y="6483219"/>
            <a:ext cx="7951253"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 </a:t>
            </a:r>
            <a:r>
              <a:rPr kumimoji="1" lang="ja-JP"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各</a:t>
            </a:r>
            <a:r>
              <a:rPr lang="ja-JP" sz="1200">
                <a:latin typeface="Noto Sans JP Light" panose="020B0300000000000000" pitchFamily="34" charset="-128"/>
                <a:ea typeface="Noto Sans JP Light" panose="020B0300000000000000" pitchFamily="34" charset="-128"/>
                <a:cs typeface="+mn-lt"/>
              </a:rPr>
              <a:t>社の公式</a:t>
            </a:r>
            <a:r>
              <a:rPr lang="en-US" altLang="ja-JP" sz="1200">
                <a:latin typeface="Noto Sans JP Light" panose="020B0300000000000000" pitchFamily="34" charset="-128"/>
                <a:ea typeface="Noto Sans JP Light" panose="020B0300000000000000" pitchFamily="34" charset="-128"/>
                <a:cs typeface="+mn-lt"/>
              </a:rPr>
              <a:t>Web</a:t>
            </a:r>
            <a:r>
              <a:rPr lang="ja-JP" sz="1200">
                <a:latin typeface="Noto Sans JP Light" panose="020B0300000000000000" pitchFamily="34" charset="-128"/>
                <a:ea typeface="Noto Sans JP Light" panose="020B0300000000000000" pitchFamily="34" charset="-128"/>
                <a:cs typeface="+mn-lt"/>
              </a:rPr>
              <a:t>サイト情報に基づく（ニュースキン調べ：</a:t>
            </a:r>
            <a:r>
              <a:rPr lang="en-US" altLang="ja-JP" sz="1200">
                <a:latin typeface="Noto Sans JP Light" panose="020B0300000000000000" pitchFamily="34" charset="-128"/>
                <a:ea typeface="Noto Sans JP Light" panose="020B0300000000000000" pitchFamily="34" charset="-128"/>
                <a:cs typeface="+mn-lt"/>
              </a:rPr>
              <a:t>2024</a:t>
            </a:r>
            <a:r>
              <a:rPr lang="ja-JP" sz="1200">
                <a:latin typeface="Noto Sans JP Light" panose="020B0300000000000000" pitchFamily="34" charset="-128"/>
                <a:ea typeface="Noto Sans JP Light" panose="020B0300000000000000" pitchFamily="34" charset="-128"/>
                <a:cs typeface="+mn-lt"/>
              </a:rPr>
              <a:t>年</a:t>
            </a:r>
            <a:r>
              <a:rPr lang="en-US" altLang="ja-JP" sz="1200">
                <a:latin typeface="Noto Sans JP Light" panose="020B0300000000000000" pitchFamily="34" charset="-128"/>
                <a:ea typeface="Noto Sans JP Light" panose="020B0300000000000000" pitchFamily="34" charset="-128"/>
                <a:cs typeface="+mn-lt"/>
              </a:rPr>
              <a:t>6</a:t>
            </a:r>
            <a:r>
              <a:rPr lang="ja-JP" sz="1200">
                <a:latin typeface="Noto Sans JP Light" panose="020B0300000000000000" pitchFamily="34" charset="-128"/>
                <a:ea typeface="Noto Sans JP Light" panose="020B0300000000000000" pitchFamily="34" charset="-128"/>
                <a:cs typeface="+mn-lt"/>
              </a:rPr>
              <a:t>月</a:t>
            </a:r>
            <a:r>
              <a:rPr lang="en-US" altLang="ja-JP" sz="1200">
                <a:latin typeface="Noto Sans JP Light" panose="020B0300000000000000" pitchFamily="34" charset="-128"/>
                <a:ea typeface="Noto Sans JP Light" panose="020B0300000000000000" pitchFamily="34" charset="-128"/>
                <a:cs typeface="+mn-lt"/>
              </a:rPr>
              <a:t>7</a:t>
            </a:r>
            <a:r>
              <a:rPr lang="ja-JP" sz="1200">
                <a:latin typeface="Noto Sans JP Light" panose="020B0300000000000000" pitchFamily="34" charset="-128"/>
                <a:ea typeface="Noto Sans JP Light" panose="020B0300000000000000" pitchFamily="34" charset="-128"/>
                <a:cs typeface="+mn-lt"/>
              </a:rPr>
              <a:t>日現在）</a:t>
            </a:r>
            <a:endParaRPr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pic>
        <p:nvPicPr>
          <p:cNvPr id="2" name="図 1">
            <a:extLst>
              <a:ext uri="{FF2B5EF4-FFF2-40B4-BE49-F238E27FC236}">
                <a16:creationId xmlns:a16="http://schemas.microsoft.com/office/drawing/2014/main" id="{F07519EF-83AA-70B7-F605-7C49F2461849}"/>
              </a:ext>
            </a:extLst>
          </p:cNvPr>
          <p:cNvPicPr>
            <a:picLocks noChangeAspect="1"/>
          </p:cNvPicPr>
          <p:nvPr/>
        </p:nvPicPr>
        <p:blipFill>
          <a:blip r:embed="rId3"/>
          <a:stretch>
            <a:fillRect/>
          </a:stretch>
        </p:blipFill>
        <p:spPr>
          <a:xfrm>
            <a:off x="376995" y="239058"/>
            <a:ext cx="11411177" cy="6244161"/>
          </a:xfrm>
          <a:prstGeom prst="rect">
            <a:avLst/>
          </a:prstGeom>
        </p:spPr>
      </p:pic>
    </p:spTree>
    <p:extLst>
      <p:ext uri="{BB962C8B-B14F-4D97-AF65-F5344CB8AC3E}">
        <p14:creationId xmlns:p14="http://schemas.microsoft.com/office/powerpoint/2010/main" val="822262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円形 6">
            <a:extLst>
              <a:ext uri="{FF2B5EF4-FFF2-40B4-BE49-F238E27FC236}">
                <a16:creationId xmlns:a16="http://schemas.microsoft.com/office/drawing/2014/main" id="{8A866BBF-CFFD-64B2-D4C7-8A6846EFDA35}"/>
              </a:ext>
            </a:extLst>
          </p:cNvPr>
          <p:cNvSpPr/>
          <p:nvPr/>
        </p:nvSpPr>
        <p:spPr>
          <a:xfrm>
            <a:off x="2483361" y="208453"/>
            <a:ext cx="9328691" cy="1232847"/>
          </a:xfrm>
          <a:prstGeom prst="wedgeEllipseCallout">
            <a:avLst>
              <a:gd name="adj1" fmla="val -49893"/>
              <a:gd name="adj2" fmla="val 76038"/>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09E4340-4559-19A6-B05A-F18D6E13FD60}"/>
              </a:ext>
            </a:extLst>
          </p:cNvPr>
          <p:cNvSpPr txBox="1"/>
          <p:nvPr/>
        </p:nvSpPr>
        <p:spPr>
          <a:xfrm>
            <a:off x="3215680" y="544259"/>
            <a:ext cx="84249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200">
                <a:solidFill>
                  <a:schemeClr val="bg1"/>
                </a:solidFill>
                <a:latin typeface="Noto Sans JP" panose="020B0200000000000000" pitchFamily="50" charset="-128"/>
                <a:ea typeface="Noto Sans JP" panose="020B0200000000000000" pitchFamily="50" charset="-128"/>
              </a:rPr>
              <a:t>TRME</a:t>
            </a:r>
            <a:r>
              <a:rPr lang="ja-JP" altLang="en-US" sz="3200">
                <a:solidFill>
                  <a:schemeClr val="bg1"/>
                </a:solidFill>
                <a:latin typeface="Noto Sans JP" panose="020B0200000000000000" pitchFamily="50" charset="-128"/>
                <a:ea typeface="Noto Sans JP" panose="020B0200000000000000" pitchFamily="50" charset="-128"/>
              </a:rPr>
              <a:t> スムージー、子供も</a:t>
            </a:r>
            <a:r>
              <a:rPr lang="en-US" altLang="ja-JP" sz="3200">
                <a:solidFill>
                  <a:schemeClr val="bg1"/>
                </a:solidFill>
                <a:latin typeface="Noto Sans JP" panose="020B0200000000000000" pitchFamily="50" charset="-128"/>
                <a:ea typeface="Noto Sans JP" panose="020B0200000000000000" pitchFamily="50" charset="-128"/>
              </a:rPr>
              <a:t>OK</a:t>
            </a:r>
            <a:r>
              <a:rPr lang="ja-JP" altLang="en-US" sz="3200">
                <a:solidFill>
                  <a:schemeClr val="bg1"/>
                </a:solidFill>
                <a:latin typeface="Noto Sans JP" panose="020B0200000000000000" pitchFamily="50" charset="-128"/>
                <a:ea typeface="Noto Sans JP" panose="020B0200000000000000" pitchFamily="50" charset="-128"/>
              </a:rPr>
              <a:t>だと良いのに</a:t>
            </a:r>
            <a:r>
              <a:rPr kumimoji="1" lang="en-US" altLang="ja-JP" sz="32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cs typeface="+mn-cs"/>
              </a:rPr>
              <a:t>…</a:t>
            </a:r>
            <a:endParaRPr kumimoji="1" lang="ja-JP" altLang="en-US" sz="32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cs typeface="+mn-cs"/>
            </a:endParaRPr>
          </a:p>
        </p:txBody>
      </p:sp>
      <p:sp>
        <p:nvSpPr>
          <p:cNvPr id="5" name="テキスト ボックス 4">
            <a:extLst>
              <a:ext uri="{FF2B5EF4-FFF2-40B4-BE49-F238E27FC236}">
                <a16:creationId xmlns:a16="http://schemas.microsoft.com/office/drawing/2014/main" id="{4C54ECCE-9094-79BC-757E-A703652380B3}"/>
              </a:ext>
            </a:extLst>
          </p:cNvPr>
          <p:cNvSpPr txBox="1"/>
          <p:nvPr/>
        </p:nvSpPr>
        <p:spPr>
          <a:xfrm>
            <a:off x="3215680" y="1772816"/>
            <a:ext cx="8976320" cy="49244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rPr>
              <a:t>＜セールストーク例＞</a:t>
            </a:r>
            <a:endParaRPr kumimoji="1" lang="en-US" altLang="ja-JP" sz="2800" b="0" i="0" u="none" strike="noStrike" kern="1200" cap="none" spc="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Noto Sans JP Light" panose="020B0300000000000000" pitchFamily="34" charset="-128"/>
                <a:ea typeface="Noto Sans JP Light" panose="020B0300000000000000" pitchFamily="34" charset="-128"/>
              </a:rPr>
              <a:t>子供のうちは</a:t>
            </a:r>
            <a:r>
              <a:rPr lang="en-US" altLang="ja-JP" sz="2600" dirty="0">
                <a:latin typeface="Noto Sans JP Light" panose="020B0300000000000000" pitchFamily="34" charset="-128"/>
                <a:ea typeface="Noto Sans JP Light" panose="020B0300000000000000" pitchFamily="34" charset="-128"/>
              </a:rPr>
              <a:t>1</a:t>
            </a:r>
            <a:r>
              <a:rPr lang="ja-JP" altLang="en-US" sz="2600" dirty="0">
                <a:latin typeface="Noto Sans JP Light" panose="020B0300000000000000" pitchFamily="34" charset="-128"/>
                <a:ea typeface="Noto Sans JP Light" panose="020B0300000000000000" pitchFamily="34" charset="-128"/>
              </a:rPr>
              <a:t>年の間でも成長の差が大きいから、同じ学年であったとしても体重や身長はかなり異なるでしょ。</a:t>
            </a:r>
            <a:endParaRPr lang="en-US" altLang="ja-JP" sz="2600" dirty="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600" dirty="0">
              <a:solidFill>
                <a:srgbClr val="352F2D"/>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Noto Sans JP Light" panose="020B0300000000000000" pitchFamily="34" charset="-128"/>
                <a:ea typeface="Noto Sans JP Light" panose="020B0300000000000000" pitchFamily="34" charset="-128"/>
              </a:rPr>
              <a:t>だから、ニュースキンは</a:t>
            </a:r>
            <a:r>
              <a:rPr lang="ja-JP" altLang="en-US" sz="2600" dirty="0">
                <a:solidFill>
                  <a:srgbClr val="4EBAB8"/>
                </a:solidFill>
                <a:latin typeface="Noto Sans JP Light" panose="020B0300000000000000" pitchFamily="34" charset="-128"/>
                <a:ea typeface="Noto Sans JP Light" panose="020B0300000000000000" pitchFamily="34" charset="-128"/>
              </a:rPr>
              <a:t>大人用に開発されたものを、年齢だけを目安に算出した分量で、子供にすすめたりしない</a:t>
            </a:r>
            <a:r>
              <a:rPr lang="ja-JP" altLang="en-US" sz="2600" dirty="0">
                <a:latin typeface="Noto Sans JP Light" panose="020B0300000000000000" pitchFamily="34" charset="-128"/>
                <a:ea typeface="Noto Sans JP Light" panose="020B0300000000000000" pitchFamily="34" charset="-128"/>
              </a:rPr>
              <a:t>の。</a:t>
            </a:r>
            <a:endParaRPr lang="en-US" altLang="ja-JP" sz="2600" dirty="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Noto Sans JP Light" panose="020B0300000000000000" pitchFamily="34" charset="-128"/>
                <a:ea typeface="Noto Sans JP Light" panose="020B0300000000000000" pitchFamily="34" charset="-128"/>
              </a:rPr>
              <a:t>子供によっては過剰な摂取になったり、少なすぎたりする栄養素があるかもしれないから。</a:t>
            </a:r>
            <a:endParaRPr lang="en-US" altLang="ja-JP" sz="2600" dirty="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600" dirty="0">
              <a:latin typeface="Noto Sans JP Light" panose="020B0300000000000000" pitchFamily="34" charset="-128"/>
              <a:ea typeface="Noto Sans JP Light" panose="020B0300000000000000" pitchFamily="34" charset="-128"/>
            </a:endParaRPr>
          </a:p>
          <a:p>
            <a:pPr>
              <a:defRPr/>
            </a:pPr>
            <a:r>
              <a:rPr lang="ja-JP" altLang="en-US" sz="2600" dirty="0">
                <a:latin typeface="Noto Sans JP Light" panose="020B0300000000000000" pitchFamily="34" charset="-128"/>
                <a:ea typeface="Noto Sans JP Light" panose="020B0300000000000000" pitchFamily="34" charset="-128"/>
              </a:rPr>
              <a:t>大人向けと子供向けの製品はきちんと分けて考えている</a:t>
            </a:r>
            <a:r>
              <a:rPr lang="ja-JP" altLang="en-US" sz="2600" dirty="0">
                <a:solidFill>
                  <a:srgbClr val="4EBAB8"/>
                </a:solidFill>
                <a:latin typeface="Noto Sans JP Light" panose="020B0300000000000000" pitchFamily="34" charset="-128"/>
                <a:ea typeface="Noto Sans JP Light" panose="020B0300000000000000" pitchFamily="34" charset="-128"/>
              </a:rPr>
              <a:t>ニュースキンの製品開発は安心</a:t>
            </a:r>
            <a:r>
              <a:rPr lang="ja-JP" altLang="en-US" sz="2600" dirty="0">
                <a:latin typeface="Noto Sans JP Light" panose="020B0300000000000000" pitchFamily="34" charset="-128"/>
                <a:ea typeface="Noto Sans JP Light" panose="020B0300000000000000" pitchFamily="34" charset="-128"/>
              </a:rPr>
              <a:t>できるよね。</a:t>
            </a:r>
            <a:r>
              <a:rPr kumimoji="1" lang="en-US" altLang="ja-JP" sz="2600" b="0" i="0" u="none" strike="noStrike" kern="1200" cap="none" spc="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rPr>
              <a:t>6S</a:t>
            </a:r>
            <a:r>
              <a:rPr lang="ja-JP" altLang="en-US" sz="2600" dirty="0">
                <a:solidFill>
                  <a:srgbClr val="4EBAB8"/>
                </a:solidFill>
                <a:latin typeface="Noto Sans JP Light" panose="020B0300000000000000" pitchFamily="34" charset="-128"/>
                <a:ea typeface="Noto Sans JP Light" panose="020B0300000000000000" pitchFamily="34" charset="-128"/>
              </a:rPr>
              <a:t>プロセス</a:t>
            </a:r>
            <a:endParaRPr lang="en-US" altLang="ja-JP" sz="2600" dirty="0">
              <a:solidFill>
                <a:srgbClr val="4EBAB8"/>
              </a:solidFill>
              <a:latin typeface="Noto Sans JP Light" panose="020B0300000000000000" pitchFamily="34" charset="-128"/>
              <a:ea typeface="Noto Sans JP Light" panose="020B0300000000000000" pitchFamily="34" charset="-128"/>
            </a:endParaRPr>
          </a:p>
          <a:p>
            <a:pPr>
              <a:defRPr/>
            </a:pPr>
            <a:r>
              <a:rPr kumimoji="1" lang="ja-JP" altLang="en-US" sz="2600" b="0" i="0" u="none" strike="noStrike" kern="1200" cap="none" spc="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rPr>
              <a:t>という独自の厳しい開発基準</a:t>
            </a:r>
            <a:r>
              <a:rPr kumimoji="1" lang="ja-JP" altLang="en-US" sz="2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も持っているんだよ。</a:t>
            </a:r>
            <a:endParaRPr lang="ja-JP" altLang="en-US" sz="2600" dirty="0">
              <a:latin typeface="Noto Sans JP Light" panose="020B0300000000000000" pitchFamily="34" charset="-128"/>
              <a:ea typeface="Noto Sans JP Light" panose="020B0300000000000000" pitchFamily="34" charset="-128"/>
            </a:endParaRPr>
          </a:p>
        </p:txBody>
      </p:sp>
      <p:pic>
        <p:nvPicPr>
          <p:cNvPr id="6" name="図 5" descr="顔に手を当てているカジュアルな女性">
            <a:extLst>
              <a:ext uri="{FF2B5EF4-FFF2-40B4-BE49-F238E27FC236}">
                <a16:creationId xmlns:a16="http://schemas.microsoft.com/office/drawing/2014/main" id="{7BB0F62D-0809-DEBB-D912-C7BDE2F935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344" y="544259"/>
            <a:ext cx="2916698" cy="6313741"/>
          </a:xfrm>
          <a:prstGeom prst="rect">
            <a:avLst/>
          </a:prstGeom>
        </p:spPr>
      </p:pic>
    </p:spTree>
    <p:extLst>
      <p:ext uri="{BB962C8B-B14F-4D97-AF65-F5344CB8AC3E}">
        <p14:creationId xmlns:p14="http://schemas.microsoft.com/office/powerpoint/2010/main" val="32171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02BB684D-6F05-9FD9-D635-6DBBBCFB367A}"/>
              </a:ext>
            </a:extLst>
          </p:cNvPr>
          <p:cNvSpPr/>
          <p:nvPr/>
        </p:nvSpPr>
        <p:spPr>
          <a:xfrm>
            <a:off x="0" y="0"/>
            <a:ext cx="12192000"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3" name="図 32" descr="ロゴ&#10;&#10;自動的に生成された説明">
            <a:extLst>
              <a:ext uri="{FF2B5EF4-FFF2-40B4-BE49-F238E27FC236}">
                <a16:creationId xmlns:a16="http://schemas.microsoft.com/office/drawing/2014/main" id="{6DE74D87-1CFA-9754-60BF-A96F0DB52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32" y="2924944"/>
            <a:ext cx="4959292" cy="1977426"/>
          </a:xfrm>
          <a:prstGeom prst="rect">
            <a:avLst/>
          </a:prstGeom>
        </p:spPr>
      </p:pic>
      <p:sp>
        <p:nvSpPr>
          <p:cNvPr id="32" name="テキスト ボックス 31">
            <a:extLst>
              <a:ext uri="{FF2B5EF4-FFF2-40B4-BE49-F238E27FC236}">
                <a16:creationId xmlns:a16="http://schemas.microsoft.com/office/drawing/2014/main" id="{BE079360-0155-5F7F-BF1F-5502950120F6}"/>
              </a:ext>
            </a:extLst>
          </p:cNvPr>
          <p:cNvSpPr txBox="1"/>
          <p:nvPr/>
        </p:nvSpPr>
        <p:spPr>
          <a:xfrm>
            <a:off x="761006" y="109531"/>
            <a:ext cx="10669987" cy="191379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lnSpc>
                <a:spcPct val="200000"/>
              </a:lnSpc>
            </a:pPr>
            <a:r>
              <a:rPr lang="ja-JP" altLang="en-US" sz="3200">
                <a:solidFill>
                  <a:srgbClr val="5AC5C3"/>
                </a:solidFill>
                <a:latin typeface="Noto Sans JP Light" panose="020B0200000000000000" pitchFamily="50" charset="-128"/>
                <a:ea typeface="Noto Sans JP Light" panose="020B0200000000000000" pitchFamily="50" charset="-128"/>
              </a:rPr>
              <a:t>ライフパックに続く、ニュースキンジャパンを支えるファーマネックス製品の誕生</a:t>
            </a:r>
            <a:endParaRPr lang="en-US" altLang="ja-JP" sz="3200">
              <a:solidFill>
                <a:srgbClr val="5AC5C3"/>
              </a:solidFill>
              <a:latin typeface="Noto Sans JP Light" panose="020B0200000000000000" pitchFamily="50" charset="-128"/>
              <a:ea typeface="Noto Sans JP Light" panose="020B0200000000000000" pitchFamily="50" charset="-128"/>
            </a:endParaRPr>
          </a:p>
        </p:txBody>
      </p:sp>
      <p:pic>
        <p:nvPicPr>
          <p:cNvPr id="5" name="図 4" descr="煙が出ている絵&#10;&#10;中程度の精度で自動的に生成された説明">
            <a:extLst>
              <a:ext uri="{FF2B5EF4-FFF2-40B4-BE49-F238E27FC236}">
                <a16:creationId xmlns:a16="http://schemas.microsoft.com/office/drawing/2014/main" id="{0E3DEFE1-41A7-0FD2-EA19-09889B025A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5800" y="2132856"/>
            <a:ext cx="3888432" cy="4608512"/>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9B9A3D71-8ACE-20E1-D793-508931C0F1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9368" y="5201371"/>
            <a:ext cx="4356287" cy="1107949"/>
          </a:xfrm>
          <a:prstGeom prst="rect">
            <a:avLst/>
          </a:prstGeom>
        </p:spPr>
      </p:pic>
    </p:spTree>
    <p:extLst>
      <p:ext uri="{BB962C8B-B14F-4D97-AF65-F5344CB8AC3E}">
        <p14:creationId xmlns:p14="http://schemas.microsoft.com/office/powerpoint/2010/main" val="241759165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983433" y="581944"/>
            <a:ext cx="9073008"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3200" b="0" i="0" u="sng" strike="noStrike" kern="1200" cap="none" spc="0" normalizeH="0" baseline="0" noProof="0">
                <a:ln>
                  <a:noFill/>
                </a:ln>
                <a:effectLst/>
                <a:uLnTx/>
                <a:uFillTx/>
                <a:latin typeface="Noto Sans JP" panose="020B0200000000000000" pitchFamily="50" charset="-128"/>
                <a:ea typeface="Noto Sans JP" panose="020B0200000000000000" pitchFamily="50" charset="-128"/>
              </a:rPr>
              <a:t>ニュースキン本社からの回答</a:t>
            </a:r>
            <a:endParaRPr kumimoji="1" lang="en-US" altLang="ja-JP" sz="3200" b="0" i="0" u="sng" strike="noStrike" kern="1200" cap="none" spc="0" normalizeH="0" baseline="0" noProof="0">
              <a:ln>
                <a:noFill/>
              </a:ln>
              <a:effectLst/>
              <a:uLnTx/>
              <a:uFillTx/>
              <a:latin typeface="Noto Sans JP" panose="020B0200000000000000" pitchFamily="50" charset="-128"/>
              <a:ea typeface="Noto Sans JP" panose="020B0200000000000000" pitchFamily="50" charset="-128"/>
            </a:endParaRPr>
          </a:p>
        </p:txBody>
      </p:sp>
      <p:sp>
        <p:nvSpPr>
          <p:cNvPr id="45" name="テキスト ボックス 44">
            <a:extLst>
              <a:ext uri="{FF2B5EF4-FFF2-40B4-BE49-F238E27FC236}">
                <a16:creationId xmlns:a16="http://schemas.microsoft.com/office/drawing/2014/main" id="{27DF7AA4-EFBD-EB2E-E159-3DC4373E389F}"/>
              </a:ext>
            </a:extLst>
          </p:cNvPr>
          <p:cNvSpPr txBox="1"/>
          <p:nvPr/>
        </p:nvSpPr>
        <p:spPr>
          <a:xfrm>
            <a:off x="983432" y="1852940"/>
            <a:ext cx="10397801" cy="523220"/>
          </a:xfrm>
          <a:prstGeom prst="rect">
            <a:avLst/>
          </a:prstGeom>
          <a:noFill/>
        </p:spPr>
        <p:txBody>
          <a:bodyPr wrap="square">
            <a:spAutoFit/>
          </a:bodyPr>
          <a:lstStyle/>
          <a:p>
            <a:r>
              <a:rPr lang="en-US" altLang="ja-JP" sz="2800">
                <a:latin typeface="Noto Sans JP Light" panose="020B0300000000000000" pitchFamily="34" charset="-128"/>
                <a:ea typeface="Noto Sans JP Light" panose="020B0300000000000000" pitchFamily="34" charset="-128"/>
                <a:cs typeface="Noto Sans" panose="020B0502040504020204" pitchFamily="34" charset="0"/>
              </a:rPr>
              <a:t>TRME</a:t>
            </a:r>
            <a:r>
              <a:rPr lang="ja-JP" altLang="en-US" sz="2800">
                <a:latin typeface="Noto Sans JP Light" panose="020B0300000000000000" pitchFamily="34" charset="-128"/>
                <a:ea typeface="Noto Sans JP Light" panose="020B0300000000000000" pitchFamily="34" charset="-128"/>
                <a:cs typeface="Noto Sans" panose="020B0502040504020204" pitchFamily="34" charset="0"/>
              </a:rPr>
              <a:t>スムージーは、お子様におすすめすることはできません。</a:t>
            </a:r>
            <a:endParaRPr lang="ja-JP" altLang="en-US" sz="3600" u="sng">
              <a:latin typeface="Noto Sans JP Light" panose="020B0300000000000000" pitchFamily="34" charset="-128"/>
              <a:ea typeface="Noto Sans JP Light" panose="020B0300000000000000" pitchFamily="34" charset="-128"/>
              <a:cs typeface="Noto Sans" panose="020B0502040504020204" pitchFamily="34" charset="0"/>
            </a:endParaRPr>
          </a:p>
        </p:txBody>
      </p:sp>
      <p:sp>
        <p:nvSpPr>
          <p:cNvPr id="7" name="テキスト ボックス 6">
            <a:extLst>
              <a:ext uri="{FF2B5EF4-FFF2-40B4-BE49-F238E27FC236}">
                <a16:creationId xmlns:a16="http://schemas.microsoft.com/office/drawing/2014/main" id="{3426EF51-A049-2C7D-0EA5-35288261D009}"/>
              </a:ext>
            </a:extLst>
          </p:cNvPr>
          <p:cNvSpPr txBox="1"/>
          <p:nvPr/>
        </p:nvSpPr>
        <p:spPr>
          <a:xfrm>
            <a:off x="983433" y="2914650"/>
            <a:ext cx="4727004" cy="3539430"/>
          </a:xfrm>
          <a:prstGeom prst="rect">
            <a:avLst/>
          </a:prstGeom>
          <a:noFill/>
        </p:spPr>
        <p:txBody>
          <a:bodyPr wrap="square">
            <a:spAutoFit/>
          </a:bodyPr>
          <a:lstStyle/>
          <a:p>
            <a:r>
              <a:rPr lang="ja-JP" altLang="en-US" sz="2800">
                <a:latin typeface="Noto Sans JP Light" panose="020B0300000000000000" pitchFamily="34" charset="-128"/>
                <a:ea typeface="Noto Sans JP Light" panose="020B0300000000000000" pitchFamily="34" charset="-128"/>
                <a:cs typeface="Noto Sans" panose="020B0502040504020204" pitchFamily="34" charset="0"/>
              </a:rPr>
              <a:t>この製品は、開発する際に成人を対象として、必要な栄養成分を補うように設計しています。</a:t>
            </a:r>
            <a:endParaRPr lang="en-US" altLang="ja-JP" sz="2800">
              <a:latin typeface="Noto Sans JP Light" panose="020B0300000000000000" pitchFamily="34" charset="-128"/>
              <a:ea typeface="Noto Sans JP Light" panose="020B0300000000000000" pitchFamily="34" charset="-128"/>
              <a:cs typeface="Noto Sans" panose="020B0502040504020204" pitchFamily="34" charset="0"/>
            </a:endParaRPr>
          </a:p>
          <a:p>
            <a:r>
              <a:rPr lang="ja-JP" altLang="en-US" sz="2800">
                <a:latin typeface="Noto Sans JP Light" panose="020B0300000000000000" pitchFamily="34" charset="-128"/>
                <a:ea typeface="Noto Sans JP Light" panose="020B0300000000000000" pitchFamily="34" charset="-128"/>
                <a:cs typeface="Noto Sans" panose="020B0502040504020204" pitchFamily="34" charset="0"/>
              </a:rPr>
              <a:t>したがってお子様には過剰または過少と考えられる　成分もあり、おすすめすることができません。</a:t>
            </a:r>
            <a:endParaRPr lang="ja-JP" altLang="en-US" sz="3600" u="sng">
              <a:latin typeface="Noto Sans JP Light" panose="020B0300000000000000" pitchFamily="34" charset="-128"/>
              <a:ea typeface="Noto Sans JP Light" panose="020B0300000000000000" pitchFamily="34" charset="-128"/>
              <a:cs typeface="Noto Sans" panose="020B0502040504020204" pitchFamily="34" charset="0"/>
            </a:endParaRPr>
          </a:p>
        </p:txBody>
      </p:sp>
      <p:pic>
        <p:nvPicPr>
          <p:cNvPr id="2" name="図 1">
            <a:extLst>
              <a:ext uri="{FF2B5EF4-FFF2-40B4-BE49-F238E27FC236}">
                <a16:creationId xmlns:a16="http://schemas.microsoft.com/office/drawing/2014/main" id="{FB03A41E-40FA-4A9A-7E5D-9ED246642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1123" y="2914650"/>
            <a:ext cx="5550111" cy="3700074"/>
          </a:xfrm>
          <a:prstGeom prst="rect">
            <a:avLst/>
          </a:prstGeom>
        </p:spPr>
      </p:pic>
    </p:spTree>
    <p:extLst>
      <p:ext uri="{BB962C8B-B14F-4D97-AF65-F5344CB8AC3E}">
        <p14:creationId xmlns:p14="http://schemas.microsoft.com/office/powerpoint/2010/main" val="2029772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6E82BF-3616-7903-A353-4DD7D58ABF11}"/>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先行販売プラン</a:t>
            </a:r>
          </a:p>
        </p:txBody>
      </p:sp>
      <p:pic>
        <p:nvPicPr>
          <p:cNvPr id="4" name="図 3" descr="文字の書かれた紙&#10;&#10;自動的に生成された説明">
            <a:extLst>
              <a:ext uri="{FF2B5EF4-FFF2-40B4-BE49-F238E27FC236}">
                <a16:creationId xmlns:a16="http://schemas.microsoft.com/office/drawing/2014/main" id="{FDFBA231-E5ED-6ED4-BE3E-27C5370D6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9865606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矢印: 右 16">
            <a:extLst>
              <a:ext uri="{FF2B5EF4-FFF2-40B4-BE49-F238E27FC236}">
                <a16:creationId xmlns:a16="http://schemas.microsoft.com/office/drawing/2014/main" id="{00B8E407-DF66-1C84-E68F-341B01AB6DAE}"/>
              </a:ext>
            </a:extLst>
          </p:cNvPr>
          <p:cNvSpPr/>
          <p:nvPr/>
        </p:nvSpPr>
        <p:spPr>
          <a:xfrm>
            <a:off x="1905594" y="501608"/>
            <a:ext cx="9535681" cy="946157"/>
          </a:xfrm>
          <a:prstGeom prst="rightArrow">
            <a:avLst/>
          </a:prstGeom>
          <a:solidFill>
            <a:srgbClr val="40C1BB"/>
          </a:solidFill>
          <a:ln>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Rectangle 3">
            <a:extLst>
              <a:ext uri="{FF2B5EF4-FFF2-40B4-BE49-F238E27FC236}">
                <a16:creationId xmlns:a16="http://schemas.microsoft.com/office/drawing/2014/main" id="{127AF399-320D-B31D-EF44-978589D0C9AC}"/>
              </a:ext>
            </a:extLst>
          </p:cNvPr>
          <p:cNvSpPr/>
          <p:nvPr/>
        </p:nvSpPr>
        <p:spPr>
          <a:xfrm>
            <a:off x="16616" y="3090360"/>
            <a:ext cx="12175383" cy="1932967"/>
          </a:xfrm>
          <a:prstGeom prst="rect">
            <a:avLst/>
          </a:prstGeom>
          <a:solidFill>
            <a:srgbClr val="B1B9C3">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8" name="Rectangle 17">
            <a:extLst>
              <a:ext uri="{FF2B5EF4-FFF2-40B4-BE49-F238E27FC236}">
                <a16:creationId xmlns:a16="http://schemas.microsoft.com/office/drawing/2014/main" id="{829E6208-3EC9-49C8-B0BE-8903D68DFD7D}"/>
              </a:ext>
            </a:extLst>
          </p:cNvPr>
          <p:cNvSpPr/>
          <p:nvPr/>
        </p:nvSpPr>
        <p:spPr>
          <a:xfrm>
            <a:off x="396182" y="1914440"/>
            <a:ext cx="5353372" cy="20463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endParaRPr>
          </a:p>
        </p:txBody>
      </p:sp>
      <p:sp>
        <p:nvSpPr>
          <p:cNvPr id="33" name="Title 1">
            <a:extLst>
              <a:ext uri="{FF2B5EF4-FFF2-40B4-BE49-F238E27FC236}">
                <a16:creationId xmlns:a16="http://schemas.microsoft.com/office/drawing/2014/main" id="{69CE9AD8-B041-D3CB-C14C-0BA45E121376}"/>
              </a:ext>
            </a:extLst>
          </p:cNvPr>
          <p:cNvSpPr>
            <a:spLocks noGrp="1"/>
          </p:cNvSpPr>
          <p:nvPr>
            <p:ph type="title"/>
          </p:nvPr>
        </p:nvSpPr>
        <p:spPr>
          <a:xfrm>
            <a:off x="201160" y="175104"/>
            <a:ext cx="5312536" cy="482139"/>
          </a:xfrm>
        </p:spPr>
        <p:txBody>
          <a:bodyPr>
            <a:noAutofit/>
          </a:bodyPr>
          <a:lstStyle/>
          <a:p>
            <a:r>
              <a:rPr lang="ja-JP" altLang="en-US" sz="3600">
                <a:solidFill>
                  <a:schemeClr val="tx1"/>
                </a:solidFill>
                <a:latin typeface="Noto Sans JP" panose="020B0500000000000000" pitchFamily="34" charset="-128"/>
                <a:ea typeface="Noto Sans JP" panose="020B0500000000000000" pitchFamily="34" charset="-128"/>
              </a:rPr>
              <a:t>先行販売スケジュール</a:t>
            </a:r>
            <a:endParaRPr lang="en-US" sz="3600">
              <a:solidFill>
                <a:schemeClr val="tx1"/>
              </a:solidFill>
              <a:latin typeface="Noto Sans JP" panose="020B0500000000000000" pitchFamily="34" charset="-128"/>
              <a:ea typeface="Noto Sans JP" panose="020B0500000000000000" pitchFamily="34" charset="-128"/>
            </a:endParaRPr>
          </a:p>
        </p:txBody>
      </p:sp>
      <p:cxnSp>
        <p:nvCxnSpPr>
          <p:cNvPr id="44" name="直線コネクタ 43">
            <a:extLst>
              <a:ext uri="{FF2B5EF4-FFF2-40B4-BE49-F238E27FC236}">
                <a16:creationId xmlns:a16="http://schemas.microsoft.com/office/drawing/2014/main" id="{E5E02B7A-CBDF-6BB4-850C-222963FCA782}"/>
              </a:ext>
            </a:extLst>
          </p:cNvPr>
          <p:cNvCxnSpPr>
            <a:cxnSpLocks/>
          </p:cNvCxnSpPr>
          <p:nvPr/>
        </p:nvCxnSpPr>
        <p:spPr>
          <a:xfrm>
            <a:off x="6294090" y="1129553"/>
            <a:ext cx="0" cy="5641952"/>
          </a:xfrm>
          <a:prstGeom prst="line">
            <a:avLst/>
          </a:prstGeom>
          <a:ln>
            <a:solidFill>
              <a:srgbClr val="B1B9C3"/>
            </a:solidFill>
            <a:prstDash val="dash"/>
          </a:ln>
        </p:spPr>
        <p:style>
          <a:lnRef idx="1">
            <a:schemeClr val="accent1"/>
          </a:lnRef>
          <a:fillRef idx="0">
            <a:schemeClr val="accent1"/>
          </a:fillRef>
          <a:effectRef idx="0">
            <a:schemeClr val="accent1"/>
          </a:effectRef>
          <a:fontRef idx="minor">
            <a:schemeClr val="tx1"/>
          </a:fontRef>
        </p:style>
      </p:cxnSp>
      <p:sp>
        <p:nvSpPr>
          <p:cNvPr id="46" name="TextBox 8">
            <a:extLst>
              <a:ext uri="{FF2B5EF4-FFF2-40B4-BE49-F238E27FC236}">
                <a16:creationId xmlns:a16="http://schemas.microsoft.com/office/drawing/2014/main" id="{80A099A5-B8CA-8A4A-EBE2-3AF25CD7E4D0}"/>
              </a:ext>
            </a:extLst>
          </p:cNvPr>
          <p:cNvSpPr txBox="1"/>
          <p:nvPr/>
        </p:nvSpPr>
        <p:spPr>
          <a:xfrm>
            <a:off x="74081" y="1694261"/>
            <a:ext cx="168659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先行販売</a:t>
            </a:r>
            <a:r>
              <a:rPr kumimoji="0" 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a:t>
            </a:r>
            <a:endParaRPr kumimoji="0" 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p:txBody>
      </p:sp>
      <p:sp>
        <p:nvSpPr>
          <p:cNvPr id="49" name="TextBox 8">
            <a:extLst>
              <a:ext uri="{FF2B5EF4-FFF2-40B4-BE49-F238E27FC236}">
                <a16:creationId xmlns:a16="http://schemas.microsoft.com/office/drawing/2014/main" id="{CC2633EB-5404-C016-F043-113AE94953C5}"/>
              </a:ext>
            </a:extLst>
          </p:cNvPr>
          <p:cNvSpPr txBox="1"/>
          <p:nvPr/>
        </p:nvSpPr>
        <p:spPr>
          <a:xfrm>
            <a:off x="167943" y="3588242"/>
            <a:ext cx="155678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EBP+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先行販売</a:t>
            </a:r>
            <a:r>
              <a:rPr kumimoji="0" 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a:t>
            </a:r>
            <a:endParaRPr kumimoji="0" 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p:txBody>
      </p:sp>
      <p:sp>
        <p:nvSpPr>
          <p:cNvPr id="38" name="TextBox 8">
            <a:extLst>
              <a:ext uri="{FF2B5EF4-FFF2-40B4-BE49-F238E27FC236}">
                <a16:creationId xmlns:a16="http://schemas.microsoft.com/office/drawing/2014/main" id="{7E1DDFC4-0017-6896-7C26-13D7F69E1E86}"/>
              </a:ext>
            </a:extLst>
          </p:cNvPr>
          <p:cNvSpPr txBox="1"/>
          <p:nvPr/>
        </p:nvSpPr>
        <p:spPr>
          <a:xfrm>
            <a:off x="1894209" y="1199776"/>
            <a:ext cx="475751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9/</a:t>
            </a:r>
            <a:r>
              <a:rPr kumimoji="0" lang="en-US" altLang="ja-JP"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3</a:t>
            </a:r>
            <a:r>
              <a:rPr kumimoji="0" lang="ja-JP" altLang="en-US"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 </a:t>
            </a:r>
            <a:r>
              <a:rPr kumimoji="0" lang="ja-JP" altLang="en-US" sz="20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（火）</a:t>
            </a:r>
            <a:r>
              <a:rPr kumimoji="0" lang="ja-JP" altLang="en-US"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 </a:t>
            </a:r>
            <a:r>
              <a:rPr kumimoji="1" lang="en-US" altLang="ja-JP"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4</a:t>
            </a:r>
            <a:r>
              <a:rPr kumimoji="0" lang="ja-JP" altLang="en-US" sz="20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 （水）</a:t>
            </a:r>
            <a:r>
              <a:rPr kumimoji="0" lang="en-US" altLang="ja-JP" sz="24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a:cs typeface="+mn-cs"/>
              </a:rPr>
              <a:t> </a:t>
            </a:r>
            <a:endParaRPr kumimoji="0" lang="en-US" sz="24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endParaRPr>
          </a:p>
        </p:txBody>
      </p:sp>
      <p:sp>
        <p:nvSpPr>
          <p:cNvPr id="45" name="TextBox 8">
            <a:extLst>
              <a:ext uri="{FF2B5EF4-FFF2-40B4-BE49-F238E27FC236}">
                <a16:creationId xmlns:a16="http://schemas.microsoft.com/office/drawing/2014/main" id="{242211A8-BEF4-389C-8EA4-D2123F3EEB5C}"/>
              </a:ext>
            </a:extLst>
          </p:cNvPr>
          <p:cNvSpPr txBox="1"/>
          <p:nvPr/>
        </p:nvSpPr>
        <p:spPr>
          <a:xfrm>
            <a:off x="1897947" y="3083675"/>
            <a:ext cx="46878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9/18</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（水</a:t>
            </a:r>
            <a:r>
              <a:rPr kumimoji="1"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a:t>
            </a:r>
            <a:r>
              <a:rPr kumimoji="0" lang="ja-JP" altLang="en-US"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19</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（木）</a:t>
            </a:r>
            <a:r>
              <a:rPr kumimoji="0" lang="ja-JP" altLang="en-US"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 </a:t>
            </a: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20</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（金）</a:t>
            </a:r>
            <a:r>
              <a:rPr kumimoji="0" lang="en-US" sz="24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p>
        </p:txBody>
      </p:sp>
      <p:sp>
        <p:nvSpPr>
          <p:cNvPr id="47" name="TextBox 8">
            <a:extLst>
              <a:ext uri="{FF2B5EF4-FFF2-40B4-BE49-F238E27FC236}">
                <a16:creationId xmlns:a16="http://schemas.microsoft.com/office/drawing/2014/main" id="{8E649130-6BED-D0B5-E34D-13772D9F700B}"/>
              </a:ext>
            </a:extLst>
          </p:cNvPr>
          <p:cNvSpPr txBox="1"/>
          <p:nvPr/>
        </p:nvSpPr>
        <p:spPr>
          <a:xfrm>
            <a:off x="6673435" y="4947490"/>
            <a:ext cx="5137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10/16</a:t>
            </a:r>
            <a:r>
              <a:rPr kumimoji="0" lang="ja-JP" altLang="en-US" sz="20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（水）</a:t>
            </a:r>
            <a:r>
              <a:rPr kumimoji="0" lang="ja-JP" altLang="en-US" sz="36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0" lang="ja-JP" altLang="en-US"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17</a:t>
            </a:r>
            <a:r>
              <a:rPr kumimoji="0" lang="ja-JP" altLang="en-US" sz="24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（木）</a:t>
            </a:r>
            <a:r>
              <a:rPr kumimoji="0" lang="ja-JP" altLang="en-US" sz="24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0" lang="ja-JP" altLang="en-US"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a:t>
            </a:r>
            <a:r>
              <a:rPr kumimoji="0" lang="ja-JP" altLang="en-US" sz="36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18</a:t>
            </a:r>
            <a:r>
              <a:rPr kumimoji="0" lang="ja-JP" altLang="en-US" sz="24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（金）</a:t>
            </a:r>
            <a:r>
              <a:rPr kumimoji="0" lang="en-US" sz="20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r>
              <a:rPr kumimoji="0" lang="ja-JP" altLang="en-US" sz="20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 　</a:t>
            </a:r>
            <a:endParaRPr kumimoji="0" lang="en-US" sz="2400" b="0" i="0" u="none" strike="noStrike" kern="1200" cap="none" spc="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endParaRPr>
          </a:p>
        </p:txBody>
      </p:sp>
      <p:sp>
        <p:nvSpPr>
          <p:cNvPr id="12" name="TextBox 8">
            <a:extLst>
              <a:ext uri="{FF2B5EF4-FFF2-40B4-BE49-F238E27FC236}">
                <a16:creationId xmlns:a16="http://schemas.microsoft.com/office/drawing/2014/main" id="{A88FC6FA-F131-8326-3423-2372DF59310F}"/>
              </a:ext>
            </a:extLst>
          </p:cNvPr>
          <p:cNvSpPr txBox="1"/>
          <p:nvPr/>
        </p:nvSpPr>
        <p:spPr>
          <a:xfrm>
            <a:off x="269894" y="5505185"/>
            <a:ext cx="140107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QBR+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先行販売</a:t>
            </a:r>
            <a:r>
              <a:rPr kumimoji="0" 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a:t>
            </a:r>
            <a:endParaRPr kumimoji="0" 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p:txBody>
      </p:sp>
      <p:sp>
        <p:nvSpPr>
          <p:cNvPr id="26" name="Title 1">
            <a:extLst>
              <a:ext uri="{FF2B5EF4-FFF2-40B4-BE49-F238E27FC236}">
                <a16:creationId xmlns:a16="http://schemas.microsoft.com/office/drawing/2014/main" id="{B8236FFA-A049-A2E1-BA9C-97212C8C4E3F}"/>
              </a:ext>
            </a:extLst>
          </p:cNvPr>
          <p:cNvSpPr txBox="1">
            <a:spLocks/>
          </p:cNvSpPr>
          <p:nvPr/>
        </p:nvSpPr>
        <p:spPr>
          <a:xfrm>
            <a:off x="3834806" y="771989"/>
            <a:ext cx="1331474" cy="53077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rPr>
              <a:t>9</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rPr>
              <a:t>月</a:t>
            </a:r>
            <a:endParaRPr kumimoji="1" 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endParaRPr>
          </a:p>
        </p:txBody>
      </p:sp>
      <p:sp>
        <p:nvSpPr>
          <p:cNvPr id="22" name="Title 1">
            <a:extLst>
              <a:ext uri="{FF2B5EF4-FFF2-40B4-BE49-F238E27FC236}">
                <a16:creationId xmlns:a16="http://schemas.microsoft.com/office/drawing/2014/main" id="{A55894B4-D6D4-F12D-8BD4-B47C396EB757}"/>
              </a:ext>
            </a:extLst>
          </p:cNvPr>
          <p:cNvSpPr txBox="1">
            <a:spLocks/>
          </p:cNvSpPr>
          <p:nvPr/>
        </p:nvSpPr>
        <p:spPr>
          <a:xfrm>
            <a:off x="8024469" y="736742"/>
            <a:ext cx="1331474" cy="53077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rPr>
              <a:t>10</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rPr>
              <a:t>月</a:t>
            </a:r>
            <a:endParaRPr kumimoji="1" 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j-cs"/>
            </a:endParaRPr>
          </a:p>
        </p:txBody>
      </p:sp>
      <p:cxnSp>
        <p:nvCxnSpPr>
          <p:cNvPr id="27" name="直線コネクタ 26">
            <a:extLst>
              <a:ext uri="{FF2B5EF4-FFF2-40B4-BE49-F238E27FC236}">
                <a16:creationId xmlns:a16="http://schemas.microsoft.com/office/drawing/2014/main" id="{4B5C28E0-F43E-0C5F-564F-EF005BE80E02}"/>
              </a:ext>
            </a:extLst>
          </p:cNvPr>
          <p:cNvCxnSpPr>
            <a:cxnSpLocks/>
          </p:cNvCxnSpPr>
          <p:nvPr/>
        </p:nvCxnSpPr>
        <p:spPr>
          <a:xfrm>
            <a:off x="1881957" y="923078"/>
            <a:ext cx="0" cy="5848427"/>
          </a:xfrm>
          <a:prstGeom prst="line">
            <a:avLst/>
          </a:prstGeom>
          <a:ln>
            <a:solidFill>
              <a:srgbClr val="B1B9C3"/>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0BEED2F-3E9A-4ED5-0FAF-6A584544BA22}"/>
              </a:ext>
            </a:extLst>
          </p:cNvPr>
          <p:cNvSpPr txBox="1"/>
          <p:nvPr/>
        </p:nvSpPr>
        <p:spPr>
          <a:xfrm>
            <a:off x="6083624" y="3847291"/>
            <a:ext cx="1422047" cy="1015663"/>
          </a:xfrm>
          <a:prstGeom prst="rect">
            <a:avLst/>
          </a:prstGeom>
          <a:solidFill>
            <a:srgbClr val="40C1BB"/>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8</a:t>
            </a:r>
            <a:r>
              <a:rPr kumimoji="0" lang="ja-JP" altLang="en-US"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月付</a:t>
            </a:r>
            <a:endParaRPr kumimoji="0" lang="en-US" altLang="ja-JP"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EBP</a:t>
            </a: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以上</a:t>
            </a:r>
            <a:endParaRPr kumimoji="1"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達成者対象</a:t>
            </a:r>
            <a:endParaRPr kumimoji="1"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endParaRPr>
          </a:p>
        </p:txBody>
      </p:sp>
      <p:sp>
        <p:nvSpPr>
          <p:cNvPr id="10" name="テキスト ボックス 9">
            <a:extLst>
              <a:ext uri="{FF2B5EF4-FFF2-40B4-BE49-F238E27FC236}">
                <a16:creationId xmlns:a16="http://schemas.microsoft.com/office/drawing/2014/main" id="{1AF828F3-0E51-7BCC-DB1C-2DB36D6ED26C}"/>
              </a:ext>
            </a:extLst>
          </p:cNvPr>
          <p:cNvSpPr txBox="1"/>
          <p:nvPr/>
        </p:nvSpPr>
        <p:spPr>
          <a:xfrm>
            <a:off x="9305145" y="5691161"/>
            <a:ext cx="1401078" cy="1015663"/>
          </a:xfrm>
          <a:prstGeom prst="rect">
            <a:avLst/>
          </a:prstGeom>
          <a:solidFill>
            <a:srgbClr val="40C1BB"/>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9</a:t>
            </a:r>
            <a:r>
              <a:rPr kumimoji="0" lang="zh-TW" altLang="en-US"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月付</a:t>
            </a:r>
            <a:endParaRPr kumimoji="0" lang="en-US" altLang="zh-TW" sz="2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QBR</a:t>
            </a:r>
            <a:r>
              <a:rPr kumimoji="0" lang="zh-TW"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以上</a:t>
            </a:r>
            <a:endParaRPr kumimoji="1" lang="en-US" altLang="ja-JP" sz="1800" b="0" i="0" u="none" strike="noStrike" kern="1200" cap="none" spc="0" normalizeH="0" baseline="0" noProof="0">
              <a:ln>
                <a:noFill/>
              </a:ln>
              <a:solidFill>
                <a:prstClr val="white"/>
              </a:solidFill>
              <a:effectLst/>
              <a:uLnTx/>
              <a:uFillTx/>
              <a:latin typeface="Calibri" panose="020F0502020204030204"/>
              <a:ea typeface="Noto Sans JP Ligh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a:cs typeface="+mn-cs"/>
              </a:rPr>
              <a:t>達成者対象</a:t>
            </a:r>
            <a:endParaRPr kumimoji="1" lang="en-US" altLang="ja-JP" sz="1800" b="0" i="0" u="none" strike="noStrike" kern="1200" cap="none" spc="0" normalizeH="0" baseline="0" noProof="0">
              <a:ln>
                <a:noFill/>
              </a:ln>
              <a:solidFill>
                <a:prstClr val="white"/>
              </a:solidFill>
              <a:effectLst/>
              <a:uLnTx/>
              <a:uFillTx/>
              <a:latin typeface="Calibri" panose="020F0502020204030204"/>
              <a:ea typeface="Noto Sans JP Light"/>
              <a:cs typeface="Calibri"/>
            </a:endParaRPr>
          </a:p>
        </p:txBody>
      </p:sp>
      <p:sp>
        <p:nvSpPr>
          <p:cNvPr id="4" name="テキスト ボックス 3">
            <a:extLst>
              <a:ext uri="{FF2B5EF4-FFF2-40B4-BE49-F238E27FC236}">
                <a16:creationId xmlns:a16="http://schemas.microsoft.com/office/drawing/2014/main" id="{C4B4222A-F097-AC41-D36F-E5671DD1E380}"/>
              </a:ext>
            </a:extLst>
          </p:cNvPr>
          <p:cNvSpPr txBox="1"/>
          <p:nvPr/>
        </p:nvSpPr>
        <p:spPr>
          <a:xfrm>
            <a:off x="4357961" y="1929624"/>
            <a:ext cx="4308306" cy="954107"/>
          </a:xfrm>
          <a:prstGeom prst="rect">
            <a:avLst/>
          </a:prstGeom>
          <a:solidFill>
            <a:srgbClr val="40C1BB"/>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2023</a:t>
            </a:r>
            <a:r>
              <a:rPr kumimoji="0"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年</a:t>
            </a:r>
            <a:r>
              <a:rPr kumimoji="0" lang="en-US" altLang="ja-JP"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TE</a:t>
            </a:r>
            <a:r>
              <a:rPr kumimoji="0"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達成者対象</a:t>
            </a:r>
            <a:endParaRPr kumimoji="0" lang="en-US" altLang="ja-JP"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2024</a:t>
            </a: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年１月～</a:t>
            </a:r>
            <a:r>
              <a:rPr kumimoji="0"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7</a:t>
            </a: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月の期間で１回でも</a:t>
            </a:r>
            <a:r>
              <a:rPr kumimoji="0"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PD</a:t>
            </a:r>
            <a:r>
              <a:rPr kumimoji="0"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を達成している方対象</a:t>
            </a:r>
          </a:p>
        </p:txBody>
      </p:sp>
      <p:grpSp>
        <p:nvGrpSpPr>
          <p:cNvPr id="8" name="グループ化 7">
            <a:extLst>
              <a:ext uri="{FF2B5EF4-FFF2-40B4-BE49-F238E27FC236}">
                <a16:creationId xmlns:a16="http://schemas.microsoft.com/office/drawing/2014/main" id="{100B61A5-D857-A438-1FA3-2002D865039D}"/>
              </a:ext>
            </a:extLst>
          </p:cNvPr>
          <p:cNvGrpSpPr/>
          <p:nvPr/>
        </p:nvGrpSpPr>
        <p:grpSpPr>
          <a:xfrm>
            <a:off x="2092943" y="1881615"/>
            <a:ext cx="2162731" cy="1111682"/>
            <a:chOff x="2092943" y="1881615"/>
            <a:chExt cx="2162731" cy="1111682"/>
          </a:xfrm>
        </p:grpSpPr>
        <p:grpSp>
          <p:nvGrpSpPr>
            <p:cNvPr id="32" name="グループ化 31">
              <a:extLst>
                <a:ext uri="{FF2B5EF4-FFF2-40B4-BE49-F238E27FC236}">
                  <a16:creationId xmlns:a16="http://schemas.microsoft.com/office/drawing/2014/main" id="{D9EC69A5-526F-51E9-9F7D-FF83D9B399EB}"/>
                </a:ext>
              </a:extLst>
            </p:cNvPr>
            <p:cNvGrpSpPr/>
            <p:nvPr/>
          </p:nvGrpSpPr>
          <p:grpSpPr>
            <a:xfrm>
              <a:off x="2092943" y="1881615"/>
              <a:ext cx="2162731" cy="1111682"/>
              <a:chOff x="3777650" y="3428999"/>
              <a:chExt cx="2162731" cy="1111682"/>
            </a:xfrm>
          </p:grpSpPr>
          <p:sp>
            <p:nvSpPr>
              <p:cNvPr id="35" name="Rectangle: Rounded Corners 18">
                <a:extLst>
                  <a:ext uri="{FF2B5EF4-FFF2-40B4-BE49-F238E27FC236}">
                    <a16:creationId xmlns:a16="http://schemas.microsoft.com/office/drawing/2014/main" id="{95C7C10D-0770-8AE7-3D40-D30DFA8598A7}"/>
                  </a:ext>
                </a:extLst>
              </p:cNvPr>
              <p:cNvSpPr/>
              <p:nvPr/>
            </p:nvSpPr>
            <p:spPr>
              <a:xfrm>
                <a:off x="4296285" y="3428999"/>
                <a:ext cx="1644096" cy="1111681"/>
              </a:xfrm>
              <a:prstGeom prst="roundRect">
                <a:avLst/>
              </a:prstGeom>
              <a:gradFill flip="none" rotWithShape="1">
                <a:gsLst>
                  <a:gs pos="0">
                    <a:srgbClr val="4EBAB8">
                      <a:tint val="66000"/>
                      <a:satMod val="160000"/>
                    </a:srgbClr>
                  </a:gs>
                  <a:gs pos="50000">
                    <a:srgbClr val="4EBAB8">
                      <a:tint val="44500"/>
                      <a:satMod val="160000"/>
                    </a:srgbClr>
                  </a:gs>
                  <a:gs pos="100000">
                    <a:srgbClr val="4EBAB8">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sp>
            <p:nvSpPr>
              <p:cNvPr id="37" name="Oval 30">
                <a:extLst>
                  <a:ext uri="{FF2B5EF4-FFF2-40B4-BE49-F238E27FC236}">
                    <a16:creationId xmlns:a16="http://schemas.microsoft.com/office/drawing/2014/main" id="{4B7F4F0C-0218-0121-9460-257A594E8021}"/>
                  </a:ext>
                </a:extLst>
              </p:cNvPr>
              <p:cNvSpPr/>
              <p:nvPr/>
            </p:nvSpPr>
            <p:spPr>
              <a:xfrm>
                <a:off x="3777650" y="3445845"/>
                <a:ext cx="1121306" cy="1094836"/>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grpSp>
        <p:pic>
          <p:nvPicPr>
            <p:cNvPr id="7" name="図 6" descr="文字の書かれた紙&#10;&#10;自動的に生成された説明">
              <a:extLst>
                <a:ext uri="{FF2B5EF4-FFF2-40B4-BE49-F238E27FC236}">
                  <a16:creationId xmlns:a16="http://schemas.microsoft.com/office/drawing/2014/main" id="{3673C001-A383-6806-1098-8280C0C0ED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0713" y="2129939"/>
              <a:ext cx="955668" cy="600556"/>
            </a:xfrm>
            <a:prstGeom prst="rect">
              <a:avLst/>
            </a:prstGeom>
          </p:spPr>
        </p:pic>
      </p:grpSp>
      <p:grpSp>
        <p:nvGrpSpPr>
          <p:cNvPr id="11" name="グループ化 10">
            <a:extLst>
              <a:ext uri="{FF2B5EF4-FFF2-40B4-BE49-F238E27FC236}">
                <a16:creationId xmlns:a16="http://schemas.microsoft.com/office/drawing/2014/main" id="{FBBB13AE-4F59-590D-313D-B710588F5692}"/>
              </a:ext>
            </a:extLst>
          </p:cNvPr>
          <p:cNvGrpSpPr/>
          <p:nvPr/>
        </p:nvGrpSpPr>
        <p:grpSpPr>
          <a:xfrm>
            <a:off x="3777650" y="3809999"/>
            <a:ext cx="2162731" cy="1111682"/>
            <a:chOff x="3777650" y="3809999"/>
            <a:chExt cx="2162731" cy="1111682"/>
          </a:xfrm>
        </p:grpSpPr>
        <p:grpSp>
          <p:nvGrpSpPr>
            <p:cNvPr id="29" name="グループ化 28">
              <a:extLst>
                <a:ext uri="{FF2B5EF4-FFF2-40B4-BE49-F238E27FC236}">
                  <a16:creationId xmlns:a16="http://schemas.microsoft.com/office/drawing/2014/main" id="{02C00D06-5075-9383-FAF5-1D90989EA0AB}"/>
                </a:ext>
              </a:extLst>
            </p:cNvPr>
            <p:cNvGrpSpPr/>
            <p:nvPr/>
          </p:nvGrpSpPr>
          <p:grpSpPr>
            <a:xfrm>
              <a:off x="3777650" y="3809999"/>
              <a:ext cx="2162731" cy="1111682"/>
              <a:chOff x="3777650" y="3428999"/>
              <a:chExt cx="2162731" cy="1111682"/>
            </a:xfrm>
          </p:grpSpPr>
          <p:sp>
            <p:nvSpPr>
              <p:cNvPr id="39" name="Rectangle: Rounded Corners 18">
                <a:extLst>
                  <a:ext uri="{FF2B5EF4-FFF2-40B4-BE49-F238E27FC236}">
                    <a16:creationId xmlns:a16="http://schemas.microsoft.com/office/drawing/2014/main" id="{9F7EC795-D316-6CD4-E04D-7B349A843B06}"/>
                  </a:ext>
                </a:extLst>
              </p:cNvPr>
              <p:cNvSpPr/>
              <p:nvPr/>
            </p:nvSpPr>
            <p:spPr>
              <a:xfrm>
                <a:off x="4296285" y="3428999"/>
                <a:ext cx="1644096" cy="1111681"/>
              </a:xfrm>
              <a:prstGeom prst="roundRect">
                <a:avLst/>
              </a:prstGeom>
              <a:gradFill flip="none" rotWithShape="1">
                <a:gsLst>
                  <a:gs pos="0">
                    <a:srgbClr val="4EBAB8">
                      <a:tint val="66000"/>
                      <a:satMod val="160000"/>
                    </a:srgbClr>
                  </a:gs>
                  <a:gs pos="50000">
                    <a:srgbClr val="4EBAB8">
                      <a:tint val="44500"/>
                      <a:satMod val="160000"/>
                    </a:srgbClr>
                  </a:gs>
                  <a:gs pos="100000">
                    <a:srgbClr val="4EBAB8">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sp>
            <p:nvSpPr>
              <p:cNvPr id="40" name="Oval 30">
                <a:extLst>
                  <a:ext uri="{FF2B5EF4-FFF2-40B4-BE49-F238E27FC236}">
                    <a16:creationId xmlns:a16="http://schemas.microsoft.com/office/drawing/2014/main" id="{B698FBAA-4682-EDEC-5794-5EA7D9C2308D}"/>
                  </a:ext>
                </a:extLst>
              </p:cNvPr>
              <p:cNvSpPr/>
              <p:nvPr/>
            </p:nvSpPr>
            <p:spPr>
              <a:xfrm>
                <a:off x="3777650" y="3445845"/>
                <a:ext cx="1121306" cy="1094836"/>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grpSp>
        <p:pic>
          <p:nvPicPr>
            <p:cNvPr id="9" name="図 8" descr="文字の書かれた紙&#10;&#10;自動的に生成された説明">
              <a:extLst>
                <a:ext uri="{FF2B5EF4-FFF2-40B4-BE49-F238E27FC236}">
                  <a16:creationId xmlns:a16="http://schemas.microsoft.com/office/drawing/2014/main" id="{372E800D-374B-78D0-C499-FF9520925F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5244" y="4054844"/>
              <a:ext cx="955668" cy="600556"/>
            </a:xfrm>
            <a:prstGeom prst="rect">
              <a:avLst/>
            </a:prstGeom>
          </p:spPr>
        </p:pic>
      </p:grpSp>
      <p:grpSp>
        <p:nvGrpSpPr>
          <p:cNvPr id="15" name="グループ化 14">
            <a:extLst>
              <a:ext uri="{FF2B5EF4-FFF2-40B4-BE49-F238E27FC236}">
                <a16:creationId xmlns:a16="http://schemas.microsoft.com/office/drawing/2014/main" id="{20FA1BC7-24F6-7336-648C-1C71EB945A6D}"/>
              </a:ext>
            </a:extLst>
          </p:cNvPr>
          <p:cNvGrpSpPr/>
          <p:nvPr/>
        </p:nvGrpSpPr>
        <p:grpSpPr>
          <a:xfrm>
            <a:off x="7048072" y="5634729"/>
            <a:ext cx="2162731" cy="1111682"/>
            <a:chOff x="7048072" y="5634729"/>
            <a:chExt cx="2162731" cy="1111682"/>
          </a:xfrm>
        </p:grpSpPr>
        <p:grpSp>
          <p:nvGrpSpPr>
            <p:cNvPr id="51" name="グループ化 50">
              <a:extLst>
                <a:ext uri="{FF2B5EF4-FFF2-40B4-BE49-F238E27FC236}">
                  <a16:creationId xmlns:a16="http://schemas.microsoft.com/office/drawing/2014/main" id="{54120548-C8DB-FF21-2ECF-FA9D94EAF360}"/>
                </a:ext>
              </a:extLst>
            </p:cNvPr>
            <p:cNvGrpSpPr/>
            <p:nvPr/>
          </p:nvGrpSpPr>
          <p:grpSpPr>
            <a:xfrm>
              <a:off x="7048072" y="5634729"/>
              <a:ext cx="2162731" cy="1111682"/>
              <a:chOff x="3777650" y="3428999"/>
              <a:chExt cx="2162731" cy="1111682"/>
            </a:xfrm>
          </p:grpSpPr>
          <p:sp>
            <p:nvSpPr>
              <p:cNvPr id="52" name="Rectangle: Rounded Corners 18">
                <a:extLst>
                  <a:ext uri="{FF2B5EF4-FFF2-40B4-BE49-F238E27FC236}">
                    <a16:creationId xmlns:a16="http://schemas.microsoft.com/office/drawing/2014/main" id="{0E97B2FF-C6BE-5B52-CF32-844097879553}"/>
                  </a:ext>
                </a:extLst>
              </p:cNvPr>
              <p:cNvSpPr/>
              <p:nvPr/>
            </p:nvSpPr>
            <p:spPr>
              <a:xfrm>
                <a:off x="4296285" y="3428999"/>
                <a:ext cx="1644096" cy="1111681"/>
              </a:xfrm>
              <a:prstGeom prst="roundRect">
                <a:avLst/>
              </a:prstGeom>
              <a:gradFill flip="none" rotWithShape="1">
                <a:gsLst>
                  <a:gs pos="0">
                    <a:srgbClr val="4EBAB8">
                      <a:tint val="66000"/>
                      <a:satMod val="160000"/>
                    </a:srgbClr>
                  </a:gs>
                  <a:gs pos="50000">
                    <a:srgbClr val="4EBAB8">
                      <a:tint val="44500"/>
                      <a:satMod val="160000"/>
                    </a:srgbClr>
                  </a:gs>
                  <a:gs pos="100000">
                    <a:srgbClr val="4EBAB8">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sp>
            <p:nvSpPr>
              <p:cNvPr id="53" name="Oval 30">
                <a:extLst>
                  <a:ext uri="{FF2B5EF4-FFF2-40B4-BE49-F238E27FC236}">
                    <a16:creationId xmlns:a16="http://schemas.microsoft.com/office/drawing/2014/main" id="{2A662342-6B09-23DB-F992-41BC78F97256}"/>
                  </a:ext>
                </a:extLst>
              </p:cNvPr>
              <p:cNvSpPr/>
              <p:nvPr/>
            </p:nvSpPr>
            <p:spPr>
              <a:xfrm>
                <a:off x="3777650" y="3445845"/>
                <a:ext cx="1121306" cy="1094836"/>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grpSp>
        <p:pic>
          <p:nvPicPr>
            <p:cNvPr id="13" name="図 12" descr="文字の書かれた紙&#10;&#10;自動的に生成された説明">
              <a:extLst>
                <a:ext uri="{FF2B5EF4-FFF2-40B4-BE49-F238E27FC236}">
                  <a16:creationId xmlns:a16="http://schemas.microsoft.com/office/drawing/2014/main" id="{7DED6E5D-044D-6A46-43C2-D90EB5ED6F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0891" y="5890291"/>
              <a:ext cx="955668" cy="600556"/>
            </a:xfrm>
            <a:prstGeom prst="rect">
              <a:avLst/>
            </a:prstGeom>
          </p:spPr>
        </p:pic>
      </p:grpSp>
      <p:sp>
        <p:nvSpPr>
          <p:cNvPr id="3" name="フローチャート: 結合子 2">
            <a:extLst>
              <a:ext uri="{FF2B5EF4-FFF2-40B4-BE49-F238E27FC236}">
                <a16:creationId xmlns:a16="http://schemas.microsoft.com/office/drawing/2014/main" id="{176C6488-ACC2-1AE2-66CE-161EAE8CCA92}"/>
              </a:ext>
            </a:extLst>
          </p:cNvPr>
          <p:cNvSpPr/>
          <p:nvPr/>
        </p:nvSpPr>
        <p:spPr>
          <a:xfrm>
            <a:off x="10321617" y="172728"/>
            <a:ext cx="1521533" cy="1521533"/>
          </a:xfrm>
          <a:prstGeom prst="flowChartConnector">
            <a:avLst/>
          </a:prstGeom>
          <a:solidFill>
            <a:srgbClr val="40C1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descr="文字の書かれた紙&#10;&#10;自動的に生成された説明">
            <a:extLst>
              <a:ext uri="{FF2B5EF4-FFF2-40B4-BE49-F238E27FC236}">
                <a16:creationId xmlns:a16="http://schemas.microsoft.com/office/drawing/2014/main" id="{D1F32094-A1DB-1583-B719-BE166CB295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86272" y="512294"/>
            <a:ext cx="1275613" cy="801614"/>
          </a:xfrm>
          <a:prstGeom prst="rect">
            <a:avLst/>
          </a:prstGeom>
        </p:spPr>
      </p:pic>
      <p:sp>
        <p:nvSpPr>
          <p:cNvPr id="19" name="TextBox 8">
            <a:extLst>
              <a:ext uri="{FF2B5EF4-FFF2-40B4-BE49-F238E27FC236}">
                <a16:creationId xmlns:a16="http://schemas.microsoft.com/office/drawing/2014/main" id="{AB4C9AD9-31A8-9663-E8F8-F0E676439A53}"/>
              </a:ext>
            </a:extLst>
          </p:cNvPr>
          <p:cNvSpPr txBox="1"/>
          <p:nvPr/>
        </p:nvSpPr>
        <p:spPr>
          <a:xfrm>
            <a:off x="10001287" y="1662041"/>
            <a:ext cx="219071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3200" spc="-160">
                <a:solidFill>
                  <a:srgbClr val="4472C4"/>
                </a:solidFill>
                <a:latin typeface="Noto Sans JP Light" panose="020B0300000000000000" pitchFamily="34" charset="-128"/>
                <a:ea typeface="Noto Sans JP Light" panose="020B0300000000000000" pitchFamily="34" charset="-128"/>
              </a:rPr>
              <a:t>12</a:t>
            </a:r>
            <a:r>
              <a:rPr lang="ja-JP" altLang="en-US" sz="2000" spc="-160">
                <a:solidFill>
                  <a:srgbClr val="4472C4"/>
                </a:solidFill>
                <a:latin typeface="Noto Sans JP Light" panose="020B0300000000000000" pitchFamily="34" charset="-128"/>
                <a:ea typeface="Noto Sans JP Light" panose="020B0300000000000000" pitchFamily="34" charset="-128"/>
              </a:rPr>
              <a:t>月</a:t>
            </a:r>
            <a:r>
              <a:rPr kumimoji="1" lang="en-US" altLang="ja-JP" sz="32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12</a:t>
            </a:r>
            <a:r>
              <a:rPr kumimoji="1"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日</a:t>
            </a:r>
            <a:r>
              <a:rPr kumimoji="0"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（木</a:t>
            </a:r>
            <a:r>
              <a:rPr kumimoji="1" lang="ja-JP" altLang="en-US"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0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spc="-160">
                <a:solidFill>
                  <a:srgbClr val="4472C4"/>
                </a:solidFill>
                <a:latin typeface="Noto Sans JP Light" panose="020B0300000000000000" pitchFamily="34" charset="-128"/>
                <a:ea typeface="Noto Sans JP Light" panose="020B0300000000000000" pitchFamily="34" charset="-128"/>
              </a:rPr>
              <a:t>正式販売</a:t>
            </a:r>
            <a:endParaRPr kumimoji="0" lang="en-US" sz="2400" b="0" i="0" u="none" strike="noStrike" kern="1200" cap="none" spc="-160" normalizeH="0" baseline="0" noProof="0">
              <a:ln>
                <a:noFill/>
              </a:ln>
              <a:solidFill>
                <a:srgbClr val="4472C4"/>
              </a:solidFill>
              <a:effectLst/>
              <a:uLnTx/>
              <a:uFillTx/>
              <a:latin typeface="Noto Sans JP Light" panose="020B0300000000000000" pitchFamily="34" charset="-128"/>
              <a:ea typeface="Noto Sans JP Light" panose="020B0300000000000000" pitchFamily="34" charset="-128"/>
              <a:cs typeface="+mn-cs"/>
            </a:endParaRPr>
          </a:p>
        </p:txBody>
      </p:sp>
    </p:spTree>
    <p:extLst>
      <p:ext uri="{BB962C8B-B14F-4D97-AF65-F5344CB8AC3E}">
        <p14:creationId xmlns:p14="http://schemas.microsoft.com/office/powerpoint/2010/main" val="2601921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6F3EB03-A457-6888-7888-97C87A1BB958}"/>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種類の先行販売セット①</a:t>
            </a:r>
            <a:endParaRPr kumimoji="1" lang="en-US" altLang="ja-JP" sz="2800" b="0" i="0" u="none" strike="noStrike" kern="1200" cap="none" spc="0" normalizeH="0" baseline="0" noProof="0">
              <a:ln>
                <a:noFill/>
              </a:ln>
              <a:solidFill>
                <a:schemeClr val="tx1"/>
              </a:solidFill>
              <a:effectLst/>
              <a:uLnTx/>
              <a:uFillTx/>
              <a:latin typeface="Noto Sans JP Medium" panose="020B0600000000000000" pitchFamily="34" charset="-128"/>
              <a:ea typeface="Noto Sans JP Medium" panose="020B0600000000000000" pitchFamily="34" charset="-128"/>
              <a:cs typeface="+mn-cs"/>
            </a:endParaRPr>
          </a:p>
        </p:txBody>
      </p:sp>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3448289399"/>
              </p:ext>
            </p:extLst>
          </p:nvPr>
        </p:nvGraphicFramePr>
        <p:xfrm>
          <a:off x="5258157" y="1611248"/>
          <a:ext cx="6427313" cy="188976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3429230">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（税込）</a:t>
                      </a:r>
                      <a:r>
                        <a:rPr kumimoji="1" lang="ja-JP" altLang="en-US" sz="2000">
                          <a:solidFill>
                            <a:schemeClr val="tx1"/>
                          </a:solidFill>
                          <a:latin typeface="Noto Sans JP Light" panose="020B0300000000000000" pitchFamily="34" charset="-128"/>
                          <a:ea typeface="Noto Sans JP Light" panose="020B0300000000000000" pitchFamily="34" charset="-128"/>
                        </a:rPr>
                        <a:t>：</a:t>
                      </a:r>
                      <a:endParaRPr kumimoji="1" lang="en-US" altLang="ja-JP" sz="20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61,730</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en-US" altLang="ja-JP" sz="2000">
                        <a:solidFill>
                          <a:schemeClr val="tx1"/>
                        </a:solidFill>
                        <a:latin typeface="Noto Sans JP Light" panose="020B0300000000000000" pitchFamily="34" charset="-128"/>
                        <a:ea typeface="Noto Sans JP Light" panose="020B0300000000000000" pitchFamily="34" charset="-128"/>
                      </a:endParaRPr>
                    </a:p>
                    <a:p>
                      <a:r>
                        <a:rPr kumimoji="1" lang="en-US" altLang="ja-JP" sz="2000">
                          <a:solidFill>
                            <a:schemeClr val="tx1"/>
                          </a:solidFill>
                          <a:latin typeface="Noto Sans JP Light" panose="020B0300000000000000" pitchFamily="34" charset="-128"/>
                          <a:ea typeface="Noto Sans JP Light" panose="020B0300000000000000" pitchFamily="34" charset="-128"/>
                        </a:rPr>
                        <a:t>57,157</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ja-JP" altLang="en-US" sz="16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476272766"/>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PSV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349.20</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CSV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44,350</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kern="1200">
                          <a:solidFill>
                            <a:schemeClr val="tx1"/>
                          </a:solidFill>
                          <a:effectLst/>
                          <a:latin typeface="Noto Sans JP Light" panose="020B0300000000000000" pitchFamily="34" charset="-128"/>
                          <a:ea typeface="Noto Sans JP Light" panose="020B0300000000000000" pitchFamily="34" charset="-128"/>
                          <a:cs typeface="+mn-cs"/>
                        </a:rPr>
                        <a:t>ｼｪｱﾘﾝｸﾞ ﾎﾞｰﾅｽ</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1800">
                          <a:solidFill>
                            <a:schemeClr val="tx1"/>
                          </a:solidFill>
                          <a:latin typeface="Noto Sans JP Light" panose="020B0300000000000000" pitchFamily="34" charset="-128"/>
                          <a:ea typeface="Noto Sans JP Light" panose="020B0300000000000000" pitchFamily="34" charset="-128"/>
                        </a:rPr>
                        <a:t>：</a:t>
                      </a:r>
                      <a:endParaRPr kumimoji="1" lang="ja-JP" altLang="en-US" sz="28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2,859</a:t>
                      </a:r>
                      <a:r>
                        <a:rPr kumimoji="1" lang="ja-JP" altLang="en-US" sz="20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326365105"/>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5258157" y="889556"/>
            <a:ext cx="6256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先行販売 フルセット</a:t>
            </a:r>
            <a:endParaRPr kumimoji="1" lang="en-US" altLang="ja-JP"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5258157" y="3717032"/>
            <a:ext cx="6256020"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バナナ風味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ウィニングスタート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グルコエッジ</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バーニングフォーカス</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クレイブウィン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プレゼント：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ストロベリーヨーグルト風味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専用スプーン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indent="-342900">
              <a:buFont typeface="Arial" panose="020B0604020202020204" pitchFamily="34" charset="0"/>
              <a:buChar char="•"/>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製品説明 フライヤー（</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部組） </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p:txBody>
      </p:sp>
      <p:grpSp>
        <p:nvGrpSpPr>
          <p:cNvPr id="15" name="グループ化 14">
            <a:extLst>
              <a:ext uri="{FF2B5EF4-FFF2-40B4-BE49-F238E27FC236}">
                <a16:creationId xmlns:a16="http://schemas.microsoft.com/office/drawing/2014/main" id="{F382C73F-F627-E046-9EE1-68DE1208DB4C}"/>
              </a:ext>
            </a:extLst>
          </p:cNvPr>
          <p:cNvGrpSpPr/>
          <p:nvPr/>
        </p:nvGrpSpPr>
        <p:grpSpPr>
          <a:xfrm>
            <a:off x="389791" y="908720"/>
            <a:ext cx="4395683" cy="5217059"/>
            <a:chOff x="173767" y="879962"/>
            <a:chExt cx="4395683" cy="5217059"/>
          </a:xfrm>
        </p:grpSpPr>
        <p:pic>
          <p:nvPicPr>
            <p:cNvPr id="3" name="図 2" descr="文字の書かれた紙&#10;&#10;自動的に生成された説明">
              <a:extLst>
                <a:ext uri="{FF2B5EF4-FFF2-40B4-BE49-F238E27FC236}">
                  <a16:creationId xmlns:a16="http://schemas.microsoft.com/office/drawing/2014/main" id="{CC039021-0B8F-E364-4CB1-6FFD0EE45B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879962"/>
              <a:ext cx="4162082" cy="2615510"/>
            </a:xfrm>
            <a:prstGeom prst="rect">
              <a:avLst/>
            </a:prstGeom>
          </p:spPr>
        </p:pic>
        <p:pic>
          <p:nvPicPr>
            <p:cNvPr id="5" name="図 4" descr="文字の書かれた紙&#10;&#10;自動的に生成された説明">
              <a:extLst>
                <a:ext uri="{FF2B5EF4-FFF2-40B4-BE49-F238E27FC236}">
                  <a16:creationId xmlns:a16="http://schemas.microsoft.com/office/drawing/2014/main" id="{2FDA1828-3C94-9E6E-BB46-3554E39A66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445" y="4264338"/>
              <a:ext cx="1561752" cy="1832683"/>
            </a:xfrm>
            <a:prstGeom prst="rect">
              <a:avLst/>
            </a:prstGeom>
          </p:spPr>
        </p:pic>
        <p:pic>
          <p:nvPicPr>
            <p:cNvPr id="7" name="図 6" descr="暗い, ランプ, ボトル が含まれている画像&#10;&#10;自動的に生成された説明">
              <a:extLst>
                <a:ext uri="{FF2B5EF4-FFF2-40B4-BE49-F238E27FC236}">
                  <a16:creationId xmlns:a16="http://schemas.microsoft.com/office/drawing/2014/main" id="{3DFC0E16-5889-23FE-AED8-6F6A9B022C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73593">
              <a:off x="1720258" y="4765433"/>
              <a:ext cx="1224136" cy="1224136"/>
            </a:xfrm>
            <a:prstGeom prst="rect">
              <a:avLst/>
            </a:prstGeom>
          </p:spPr>
        </p:pic>
        <p:sp>
          <p:nvSpPr>
            <p:cNvPr id="14" name="加算記号 13">
              <a:extLst>
                <a:ext uri="{FF2B5EF4-FFF2-40B4-BE49-F238E27FC236}">
                  <a16:creationId xmlns:a16="http://schemas.microsoft.com/office/drawing/2014/main" id="{62CB6A0C-3393-3E45-91CA-F713C3D3CA4D}"/>
                </a:ext>
              </a:extLst>
            </p:cNvPr>
            <p:cNvSpPr/>
            <p:nvPr/>
          </p:nvSpPr>
          <p:spPr>
            <a:xfrm>
              <a:off x="173767" y="3625430"/>
              <a:ext cx="576064" cy="592466"/>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grpSp>
        <p:nvGrpSpPr>
          <p:cNvPr id="17" name="グループ化 16">
            <a:extLst>
              <a:ext uri="{FF2B5EF4-FFF2-40B4-BE49-F238E27FC236}">
                <a16:creationId xmlns:a16="http://schemas.microsoft.com/office/drawing/2014/main" id="{1BC24610-72B8-4ABD-4CF2-939D1C387B78}"/>
              </a:ext>
            </a:extLst>
          </p:cNvPr>
          <p:cNvGrpSpPr/>
          <p:nvPr/>
        </p:nvGrpSpPr>
        <p:grpSpPr>
          <a:xfrm>
            <a:off x="3154175" y="4585135"/>
            <a:ext cx="1525982" cy="1356978"/>
            <a:chOff x="3026908" y="4790105"/>
            <a:chExt cx="1525982" cy="1356978"/>
          </a:xfrm>
        </p:grpSpPr>
        <p:pic>
          <p:nvPicPr>
            <p:cNvPr id="8" name="図 7">
              <a:extLst>
                <a:ext uri="{FF2B5EF4-FFF2-40B4-BE49-F238E27FC236}">
                  <a16:creationId xmlns:a16="http://schemas.microsoft.com/office/drawing/2014/main" id="{691BC2BE-15E3-B923-6821-FF04D90A09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6908" y="4790105"/>
              <a:ext cx="1239023" cy="869513"/>
            </a:xfrm>
            <a:prstGeom prst="rect">
              <a:avLst/>
            </a:prstGeom>
          </p:spPr>
        </p:pic>
        <p:pic>
          <p:nvPicPr>
            <p:cNvPr id="9" name="図 8">
              <a:extLst>
                <a:ext uri="{FF2B5EF4-FFF2-40B4-BE49-F238E27FC236}">
                  <a16:creationId xmlns:a16="http://schemas.microsoft.com/office/drawing/2014/main" id="{CA8DFF99-BA89-E969-963A-B2DBF36AFC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7464" y="4895521"/>
              <a:ext cx="1239023" cy="869513"/>
            </a:xfrm>
            <a:prstGeom prst="rect">
              <a:avLst/>
            </a:prstGeom>
          </p:spPr>
        </p:pic>
        <p:pic>
          <p:nvPicPr>
            <p:cNvPr id="11" name="図 10">
              <a:extLst>
                <a:ext uri="{FF2B5EF4-FFF2-40B4-BE49-F238E27FC236}">
                  <a16:creationId xmlns:a16="http://schemas.microsoft.com/office/drawing/2014/main" id="{ED8DD370-AAE3-1B38-8C99-C534DAC19C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3664" y="5036291"/>
              <a:ext cx="1239023" cy="869513"/>
            </a:xfrm>
            <a:prstGeom prst="rect">
              <a:avLst/>
            </a:prstGeom>
          </p:spPr>
        </p:pic>
        <p:pic>
          <p:nvPicPr>
            <p:cNvPr id="12" name="図 11">
              <a:extLst>
                <a:ext uri="{FF2B5EF4-FFF2-40B4-BE49-F238E27FC236}">
                  <a16:creationId xmlns:a16="http://schemas.microsoft.com/office/drawing/2014/main" id="{61B2BAC4-3F29-48E2-7909-EC734AF099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5613" y="5148951"/>
              <a:ext cx="1239023" cy="869513"/>
            </a:xfrm>
            <a:prstGeom prst="rect">
              <a:avLst/>
            </a:prstGeom>
          </p:spPr>
        </p:pic>
        <p:pic>
          <p:nvPicPr>
            <p:cNvPr id="13" name="図 12">
              <a:extLst>
                <a:ext uri="{FF2B5EF4-FFF2-40B4-BE49-F238E27FC236}">
                  <a16:creationId xmlns:a16="http://schemas.microsoft.com/office/drawing/2014/main" id="{C0DA6DDE-793D-51AE-F083-509BD88709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3867" y="5277570"/>
              <a:ext cx="1239023" cy="869513"/>
            </a:xfrm>
            <a:prstGeom prst="rect">
              <a:avLst/>
            </a:prstGeom>
          </p:spPr>
        </p:pic>
      </p:grpSp>
      <p:sp>
        <p:nvSpPr>
          <p:cNvPr id="6" name="テキスト ボックス 5">
            <a:extLst>
              <a:ext uri="{FF2B5EF4-FFF2-40B4-BE49-F238E27FC236}">
                <a16:creationId xmlns:a16="http://schemas.microsoft.com/office/drawing/2014/main" id="{69E8FA78-1914-7FA2-C90D-5A8EF39E6075}"/>
              </a:ext>
            </a:extLst>
          </p:cNvPr>
          <p:cNvSpPr txBox="1"/>
          <p:nvPr/>
        </p:nvSpPr>
        <p:spPr>
          <a:xfrm>
            <a:off x="1607804" y="4437206"/>
            <a:ext cx="1915519" cy="307777"/>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専用スプーン</a:t>
            </a:r>
          </a:p>
        </p:txBody>
      </p:sp>
      <p:sp>
        <p:nvSpPr>
          <p:cNvPr id="16" name="テキスト ボックス 15">
            <a:extLst>
              <a:ext uri="{FF2B5EF4-FFF2-40B4-BE49-F238E27FC236}">
                <a16:creationId xmlns:a16="http://schemas.microsoft.com/office/drawing/2014/main" id="{9240BF73-220B-0280-A358-B8B9FE1627B0}"/>
              </a:ext>
            </a:extLst>
          </p:cNvPr>
          <p:cNvSpPr txBox="1"/>
          <p:nvPr/>
        </p:nvSpPr>
        <p:spPr>
          <a:xfrm>
            <a:off x="454285" y="6063952"/>
            <a:ext cx="1561753" cy="523220"/>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ストロベリーヨーグルト風味</a:t>
            </a:r>
          </a:p>
        </p:txBody>
      </p:sp>
      <p:sp>
        <p:nvSpPr>
          <p:cNvPr id="19" name="四角形: 角を丸くする 18">
            <a:extLst>
              <a:ext uri="{FF2B5EF4-FFF2-40B4-BE49-F238E27FC236}">
                <a16:creationId xmlns:a16="http://schemas.microsoft.com/office/drawing/2014/main" id="{F4364D91-D52C-EC46-ADDB-9A1338BD6D7E}"/>
              </a:ext>
            </a:extLst>
          </p:cNvPr>
          <p:cNvSpPr/>
          <p:nvPr/>
        </p:nvSpPr>
        <p:spPr>
          <a:xfrm>
            <a:off x="298405" y="4023360"/>
            <a:ext cx="4597154" cy="2676698"/>
          </a:xfrm>
          <a:prstGeom prst="roundRect">
            <a:avLst/>
          </a:prstGeom>
          <a:noFill/>
          <a:ln>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1A1191F-4C94-18E8-0834-CFC21E9EA963}"/>
              </a:ext>
            </a:extLst>
          </p:cNvPr>
          <p:cNvSpPr/>
          <p:nvPr/>
        </p:nvSpPr>
        <p:spPr>
          <a:xfrm>
            <a:off x="1095228" y="3635214"/>
            <a:ext cx="1915519" cy="650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プレゼント</a:t>
            </a:r>
          </a:p>
        </p:txBody>
      </p:sp>
      <p:sp>
        <p:nvSpPr>
          <p:cNvPr id="21" name="テキスト ボックス 20">
            <a:extLst>
              <a:ext uri="{FF2B5EF4-FFF2-40B4-BE49-F238E27FC236}">
                <a16:creationId xmlns:a16="http://schemas.microsoft.com/office/drawing/2014/main" id="{82FCC83E-8F6F-B234-4FEE-A15456D8FA24}"/>
              </a:ext>
            </a:extLst>
          </p:cNvPr>
          <p:cNvSpPr txBox="1"/>
          <p:nvPr/>
        </p:nvSpPr>
        <p:spPr>
          <a:xfrm>
            <a:off x="887982" y="3688811"/>
            <a:ext cx="200765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プレゼント</a:t>
            </a:r>
          </a:p>
        </p:txBody>
      </p:sp>
      <p:sp>
        <p:nvSpPr>
          <p:cNvPr id="22" name="テキスト ボックス 21">
            <a:extLst>
              <a:ext uri="{FF2B5EF4-FFF2-40B4-BE49-F238E27FC236}">
                <a16:creationId xmlns:a16="http://schemas.microsoft.com/office/drawing/2014/main" id="{CF5286E8-F41E-CF6D-8473-880B7E69B541}"/>
              </a:ext>
            </a:extLst>
          </p:cNvPr>
          <p:cNvSpPr txBox="1"/>
          <p:nvPr/>
        </p:nvSpPr>
        <p:spPr>
          <a:xfrm>
            <a:off x="3123872" y="6063952"/>
            <a:ext cx="1915518" cy="523220"/>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製品説明 フライヤー</a:t>
            </a:r>
          </a:p>
          <a:p>
            <a:pPr algn="ctr"/>
            <a:r>
              <a:rPr lang="en-US" altLang="ja-JP" sz="1400"/>
              <a:t>5</a:t>
            </a:r>
            <a:r>
              <a:rPr lang="ja-JP" altLang="en-US" sz="1400"/>
              <a:t>部組 </a:t>
            </a:r>
          </a:p>
        </p:txBody>
      </p:sp>
      <p:grpSp>
        <p:nvGrpSpPr>
          <p:cNvPr id="18" name="グループ化 17">
            <a:extLst>
              <a:ext uri="{FF2B5EF4-FFF2-40B4-BE49-F238E27FC236}">
                <a16:creationId xmlns:a16="http://schemas.microsoft.com/office/drawing/2014/main" id="{F3591665-14ED-6D5A-60D2-CD0473F9F691}"/>
              </a:ext>
            </a:extLst>
          </p:cNvPr>
          <p:cNvGrpSpPr/>
          <p:nvPr/>
        </p:nvGrpSpPr>
        <p:grpSpPr>
          <a:xfrm>
            <a:off x="10344472" y="955262"/>
            <a:ext cx="1487488" cy="1225372"/>
            <a:chOff x="10344472" y="955262"/>
            <a:chExt cx="1487488" cy="1225372"/>
          </a:xfrm>
        </p:grpSpPr>
        <p:sp>
          <p:nvSpPr>
            <p:cNvPr id="4" name="楕円 3">
              <a:extLst>
                <a:ext uri="{FF2B5EF4-FFF2-40B4-BE49-F238E27FC236}">
                  <a16:creationId xmlns:a16="http://schemas.microsoft.com/office/drawing/2014/main" id="{B506A9A2-B2DA-54D6-E2FB-CFB89E3D6F08}"/>
                </a:ext>
              </a:extLst>
            </p:cNvPr>
            <p:cNvSpPr/>
            <p:nvPr/>
          </p:nvSpPr>
          <p:spPr>
            <a:xfrm>
              <a:off x="10441442" y="955262"/>
              <a:ext cx="1343190" cy="1218180"/>
            </a:xfrm>
            <a:prstGeom prst="ellipse">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E946FEC-5BD9-13D6-C6D8-530ABC5C8D3C}"/>
                </a:ext>
              </a:extLst>
            </p:cNvPr>
            <p:cNvSpPr txBox="1"/>
            <p:nvPr/>
          </p:nvSpPr>
          <p:spPr>
            <a:xfrm>
              <a:off x="10344472" y="1134194"/>
              <a:ext cx="1487488" cy="1046440"/>
            </a:xfrm>
            <a:prstGeom prst="rect">
              <a:avLst/>
            </a:prstGeom>
            <a:noFill/>
          </p:spPr>
          <p:txBody>
            <a:bodyPr wrap="square" rtlCol="0">
              <a:spAutoFit/>
            </a:bodyPr>
            <a:lstStyle/>
            <a:p>
              <a:pPr algn="ctr"/>
              <a:r>
                <a:rPr lang="ja-JP" altLang="en-US" sz="1600">
                  <a:solidFill>
                    <a:schemeClr val="bg1"/>
                  </a:solidFill>
                  <a:latin typeface="Noto Sans JP Light" panose="020B0300000000000000" pitchFamily="34" charset="-128"/>
                  <a:ea typeface="Noto Sans JP Light" panose="020B0300000000000000" pitchFamily="34" charset="-128"/>
                </a:rPr>
                <a:t>１</a:t>
              </a:r>
              <a:r>
                <a:rPr lang="en-US" altLang="ja-JP" sz="1600">
                  <a:solidFill>
                    <a:schemeClr val="bg1"/>
                  </a:solidFill>
                  <a:latin typeface="Noto Sans JP Light" panose="020B0300000000000000" pitchFamily="34" charset="-128"/>
                  <a:ea typeface="Noto Sans JP Light" panose="020B0300000000000000" pitchFamily="34" charset="-128"/>
                </a:rPr>
                <a:t>ID</a:t>
              </a:r>
              <a:r>
                <a:rPr lang="ja-JP" altLang="en-US" sz="1600">
                  <a:solidFill>
                    <a:schemeClr val="bg1"/>
                  </a:solidFill>
                  <a:latin typeface="Noto Sans JP Light" panose="020B0300000000000000" pitchFamily="34" charset="-128"/>
                  <a:ea typeface="Noto Sans JP Light" panose="020B0300000000000000" pitchFamily="34" charset="-128"/>
                </a:rPr>
                <a:t>につき </a:t>
              </a:r>
              <a:endParaRPr lang="en-US" altLang="ja-JP" sz="1600">
                <a:solidFill>
                  <a:schemeClr val="bg1"/>
                </a:solidFill>
                <a:latin typeface="Noto Sans JP Light" panose="020B0300000000000000" pitchFamily="34" charset="-128"/>
                <a:ea typeface="Noto Sans JP Light" panose="020B0300000000000000" pitchFamily="34" charset="-128"/>
              </a:endParaRPr>
            </a:p>
            <a:p>
              <a:pPr algn="ctr"/>
              <a:r>
                <a:rPr lang="ja-JP" altLang="en-US" sz="2800">
                  <a:solidFill>
                    <a:schemeClr val="bg1"/>
                  </a:solidFill>
                  <a:latin typeface="Noto Sans JP Medium" panose="020B0600000000000000" pitchFamily="34" charset="-128"/>
                  <a:ea typeface="Noto Sans JP Medium" panose="020B0600000000000000" pitchFamily="34" charset="-128"/>
                </a:rPr>
                <a:t>５</a:t>
              </a:r>
              <a:r>
                <a:rPr lang="ja-JP" altLang="en-US" sz="2400">
                  <a:solidFill>
                    <a:schemeClr val="bg1"/>
                  </a:solidFill>
                  <a:latin typeface="Noto Sans JP Light" panose="020B0300000000000000" pitchFamily="34" charset="-128"/>
                  <a:ea typeface="Noto Sans JP Light" panose="020B0300000000000000" pitchFamily="34" charset="-128"/>
                </a:rPr>
                <a:t>セット</a:t>
              </a:r>
              <a:endParaRPr lang="en-US" altLang="ja-JP" sz="2400">
                <a:solidFill>
                  <a:schemeClr val="bg1"/>
                </a:solidFill>
                <a:latin typeface="Noto Sans JP Light" panose="020B0300000000000000" pitchFamily="34" charset="-128"/>
                <a:ea typeface="Noto Sans JP Light" panose="020B0300000000000000" pitchFamily="34" charset="-128"/>
              </a:endParaRPr>
            </a:p>
            <a:p>
              <a:pPr algn="ctr"/>
              <a:r>
                <a:rPr lang="ja-JP" altLang="en-US" sz="1600">
                  <a:solidFill>
                    <a:schemeClr val="bg1"/>
                  </a:solidFill>
                  <a:latin typeface="Noto Sans JP Light" panose="020B0300000000000000" pitchFamily="34" charset="-128"/>
                  <a:ea typeface="Noto Sans JP Light" panose="020B0300000000000000" pitchFamily="34" charset="-128"/>
                </a:rPr>
                <a:t>まで</a:t>
              </a:r>
              <a:endParaRPr kumimoji="1" lang="ja-JP" altLang="en-US" sz="1600">
                <a:solidFill>
                  <a:schemeClr val="bg1"/>
                </a:solidFill>
              </a:endParaRPr>
            </a:p>
          </p:txBody>
        </p:sp>
      </p:grpSp>
    </p:spTree>
    <p:extLst>
      <p:ext uri="{BB962C8B-B14F-4D97-AF65-F5344CB8AC3E}">
        <p14:creationId xmlns:p14="http://schemas.microsoft.com/office/powerpoint/2010/main" val="495000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3838151290"/>
              </p:ext>
            </p:extLst>
          </p:nvPr>
        </p:nvGraphicFramePr>
        <p:xfrm>
          <a:off x="5258157" y="1827272"/>
          <a:ext cx="6427313" cy="188976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3429230">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（税込）</a:t>
                      </a:r>
                      <a:r>
                        <a:rPr kumimoji="1" lang="ja-JP" altLang="en-US" sz="2000">
                          <a:solidFill>
                            <a:schemeClr val="tx1"/>
                          </a:solidFill>
                          <a:latin typeface="Noto Sans JP Light" panose="020B0300000000000000" pitchFamily="34" charset="-128"/>
                          <a:ea typeface="Noto Sans JP Light" panose="020B0300000000000000" pitchFamily="34" charset="-128"/>
                        </a:rPr>
                        <a:t>：</a:t>
                      </a:r>
                      <a:endParaRPr kumimoji="1" lang="en-US" altLang="ja-JP" sz="20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12,334</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en-US" altLang="ja-JP" sz="14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a:solidFill>
                            <a:schemeClr val="tx1"/>
                          </a:solidFill>
                          <a:latin typeface="Noto Sans JP Light" panose="020B0300000000000000" pitchFamily="34" charset="-128"/>
                          <a:ea typeface="Noto Sans JP Light" panose="020B0300000000000000" pitchFamily="34" charset="-128"/>
                        </a:rPr>
                        <a:t>11,420</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ja-JP" altLang="en-US" sz="14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476272766"/>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PSV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59.80</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CSV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7,596</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kern="1200">
                          <a:solidFill>
                            <a:schemeClr val="tx1"/>
                          </a:solidFill>
                          <a:effectLst/>
                          <a:latin typeface="Noto Sans JP Light" panose="020B0300000000000000" pitchFamily="34" charset="-128"/>
                          <a:ea typeface="Noto Sans JP Light" panose="020B0300000000000000" pitchFamily="34" charset="-128"/>
                          <a:cs typeface="+mn-cs"/>
                        </a:rPr>
                        <a:t>ｼｪｱﾘﾝｸﾞ ﾎﾞｰﾅｽ</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1800">
                          <a:solidFill>
                            <a:schemeClr val="tx1"/>
                          </a:solidFill>
                          <a:latin typeface="Noto Sans JP Light" panose="020B0300000000000000" pitchFamily="34" charset="-128"/>
                          <a:ea typeface="Noto Sans JP Light" panose="020B0300000000000000" pitchFamily="34" charset="-128"/>
                        </a:rPr>
                        <a:t>：</a:t>
                      </a:r>
                      <a:endParaRPr kumimoji="1" lang="ja-JP" altLang="en-US" sz="28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572</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ja-JP" altLang="en-US" sz="14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26365105"/>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5258157" y="1064084"/>
            <a:ext cx="6256020" cy="523220"/>
          </a:xfrm>
          <a:prstGeom prst="rect">
            <a:avLst/>
          </a:prstGeom>
          <a:noFill/>
        </p:spPr>
        <p:txBody>
          <a:bodyPr wrap="square">
            <a:spAutoFit/>
          </a:bodyPr>
          <a:lstStyle>
            <a:defPPr>
              <a:defRPr lang="ja-JP"/>
            </a:defPPr>
            <a:lvl1pPr>
              <a:defRPr sz="28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先行販売 スムージー セット</a:t>
            </a:r>
            <a:endParaRPr kumimoji="1" lang="en-US" altLang="ja-JP" sz="2800"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5258157" y="4514344"/>
            <a:ext cx="625602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バナナ風味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ストロベリーヨーグルト風味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プレゼント：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専用スプーン</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indent="-342900">
              <a:buFont typeface="Arial" panose="020B0604020202020204" pitchFamily="34" charset="0"/>
              <a:buChar char="•"/>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製品説明 フライヤー（</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部組） </a:t>
            </a:r>
          </a:p>
        </p:txBody>
      </p:sp>
      <p:pic>
        <p:nvPicPr>
          <p:cNvPr id="4" name="図 3" descr="文字の書かれた紙&#10;&#10;自動的に生成された説明">
            <a:extLst>
              <a:ext uri="{FF2B5EF4-FFF2-40B4-BE49-F238E27FC236}">
                <a16:creationId xmlns:a16="http://schemas.microsoft.com/office/drawing/2014/main" id="{57A915CE-89A2-9C51-DDBD-A15D74DC26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412776"/>
            <a:ext cx="2024974" cy="2376264"/>
          </a:xfrm>
          <a:prstGeom prst="rect">
            <a:avLst/>
          </a:prstGeom>
        </p:spPr>
      </p:pic>
      <p:sp>
        <p:nvSpPr>
          <p:cNvPr id="8" name="加算記号 7">
            <a:extLst>
              <a:ext uri="{FF2B5EF4-FFF2-40B4-BE49-F238E27FC236}">
                <a16:creationId xmlns:a16="http://schemas.microsoft.com/office/drawing/2014/main" id="{A27CBBE6-7A68-DBD2-12B6-D0BF068B6E03}"/>
              </a:ext>
            </a:extLst>
          </p:cNvPr>
          <p:cNvSpPr/>
          <p:nvPr/>
        </p:nvSpPr>
        <p:spPr>
          <a:xfrm>
            <a:off x="367985" y="3930565"/>
            <a:ext cx="576064" cy="592466"/>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11" name="図 10" descr="文字の書かれた紙&#10;&#10;自動的に生成された説明">
            <a:extLst>
              <a:ext uri="{FF2B5EF4-FFF2-40B4-BE49-F238E27FC236}">
                <a16:creationId xmlns:a16="http://schemas.microsoft.com/office/drawing/2014/main" id="{75C80BAF-F790-A2A6-581D-1F1F7AAA51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381553"/>
            <a:ext cx="2024974" cy="2376264"/>
          </a:xfrm>
          <a:prstGeom prst="rect">
            <a:avLst/>
          </a:prstGeom>
        </p:spPr>
      </p:pic>
      <p:pic>
        <p:nvPicPr>
          <p:cNvPr id="17" name="図 16" descr="暗い, 座る, カップ, テーブル が含まれている画像&#10;&#10;自動的に生成された説明">
            <a:extLst>
              <a:ext uri="{FF2B5EF4-FFF2-40B4-BE49-F238E27FC236}">
                <a16:creationId xmlns:a16="http://schemas.microsoft.com/office/drawing/2014/main" id="{E50F5929-8CB6-2128-A067-1565E671A6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324" y="4819263"/>
            <a:ext cx="2024974" cy="1160329"/>
          </a:xfrm>
          <a:prstGeom prst="rect">
            <a:avLst/>
          </a:prstGeom>
        </p:spPr>
      </p:pic>
      <p:sp>
        <p:nvSpPr>
          <p:cNvPr id="3" name="正方形/長方形 2">
            <a:extLst>
              <a:ext uri="{FF2B5EF4-FFF2-40B4-BE49-F238E27FC236}">
                <a16:creationId xmlns:a16="http://schemas.microsoft.com/office/drawing/2014/main" id="{7B3F7ECF-1A6A-D385-A105-033EE71811D4}"/>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種類の先行販売セット</a:t>
            </a:r>
            <a:r>
              <a:rPr lang="ja-JP" altLang="en-US" sz="2800">
                <a:solidFill>
                  <a:prstClr val="white"/>
                </a:solidFill>
                <a:latin typeface="Noto Sans JP Light" panose="020B0300000000000000" pitchFamily="34" charset="-128"/>
                <a:ea typeface="Noto Sans JP Light" panose="020B0300000000000000" pitchFamily="34" charset="-128"/>
              </a:rPr>
              <a:t>②</a:t>
            </a:r>
            <a:endParaRPr kumimoji="1" lang="en-US" altLang="ja-JP" sz="2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nvGrpSpPr>
          <p:cNvPr id="5" name="グループ化 4">
            <a:extLst>
              <a:ext uri="{FF2B5EF4-FFF2-40B4-BE49-F238E27FC236}">
                <a16:creationId xmlns:a16="http://schemas.microsoft.com/office/drawing/2014/main" id="{0768E7D7-A30C-81B6-BED4-0B5769286723}"/>
              </a:ext>
            </a:extLst>
          </p:cNvPr>
          <p:cNvGrpSpPr/>
          <p:nvPr/>
        </p:nvGrpSpPr>
        <p:grpSpPr>
          <a:xfrm>
            <a:off x="2855218" y="4605833"/>
            <a:ext cx="1525982" cy="1356978"/>
            <a:chOff x="3026908" y="4790105"/>
            <a:chExt cx="1525982" cy="1356978"/>
          </a:xfrm>
        </p:grpSpPr>
        <p:pic>
          <p:nvPicPr>
            <p:cNvPr id="6" name="図 5">
              <a:extLst>
                <a:ext uri="{FF2B5EF4-FFF2-40B4-BE49-F238E27FC236}">
                  <a16:creationId xmlns:a16="http://schemas.microsoft.com/office/drawing/2014/main" id="{F34EFCE2-B993-9B93-A311-C175243C2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908" y="4790105"/>
              <a:ext cx="1239023" cy="869513"/>
            </a:xfrm>
            <a:prstGeom prst="rect">
              <a:avLst/>
            </a:prstGeom>
          </p:spPr>
        </p:pic>
        <p:pic>
          <p:nvPicPr>
            <p:cNvPr id="7" name="図 6">
              <a:extLst>
                <a:ext uri="{FF2B5EF4-FFF2-40B4-BE49-F238E27FC236}">
                  <a16:creationId xmlns:a16="http://schemas.microsoft.com/office/drawing/2014/main" id="{2ED641AB-D418-98A7-B3AE-6448B231BE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7464" y="4895521"/>
              <a:ext cx="1239023" cy="869513"/>
            </a:xfrm>
            <a:prstGeom prst="rect">
              <a:avLst/>
            </a:prstGeom>
          </p:spPr>
        </p:pic>
        <p:pic>
          <p:nvPicPr>
            <p:cNvPr id="9" name="図 8">
              <a:extLst>
                <a:ext uri="{FF2B5EF4-FFF2-40B4-BE49-F238E27FC236}">
                  <a16:creationId xmlns:a16="http://schemas.microsoft.com/office/drawing/2014/main" id="{90930B3B-E68A-4387-491F-6D03F528B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664" y="5036291"/>
              <a:ext cx="1239023" cy="869513"/>
            </a:xfrm>
            <a:prstGeom prst="rect">
              <a:avLst/>
            </a:prstGeom>
          </p:spPr>
        </p:pic>
        <p:pic>
          <p:nvPicPr>
            <p:cNvPr id="10" name="図 9">
              <a:extLst>
                <a:ext uri="{FF2B5EF4-FFF2-40B4-BE49-F238E27FC236}">
                  <a16:creationId xmlns:a16="http://schemas.microsoft.com/office/drawing/2014/main" id="{1D906AF7-B027-4C25-61A3-275EA2F579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613" y="5148951"/>
              <a:ext cx="1239023" cy="869513"/>
            </a:xfrm>
            <a:prstGeom prst="rect">
              <a:avLst/>
            </a:prstGeom>
          </p:spPr>
        </p:pic>
        <p:pic>
          <p:nvPicPr>
            <p:cNvPr id="13" name="図 12">
              <a:extLst>
                <a:ext uri="{FF2B5EF4-FFF2-40B4-BE49-F238E27FC236}">
                  <a16:creationId xmlns:a16="http://schemas.microsoft.com/office/drawing/2014/main" id="{ECFFA81A-9BF7-742F-8E9C-5919E18818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3867" y="5277570"/>
              <a:ext cx="1239023" cy="869513"/>
            </a:xfrm>
            <a:prstGeom prst="rect">
              <a:avLst/>
            </a:prstGeom>
          </p:spPr>
        </p:pic>
      </p:grpSp>
      <p:sp>
        <p:nvSpPr>
          <p:cNvPr id="14" name="テキスト ボックス 13">
            <a:extLst>
              <a:ext uri="{FF2B5EF4-FFF2-40B4-BE49-F238E27FC236}">
                <a16:creationId xmlns:a16="http://schemas.microsoft.com/office/drawing/2014/main" id="{D69AEB89-C54E-DAD6-D783-154F05976851}"/>
              </a:ext>
            </a:extLst>
          </p:cNvPr>
          <p:cNvSpPr txBox="1"/>
          <p:nvPr/>
        </p:nvSpPr>
        <p:spPr>
          <a:xfrm>
            <a:off x="2803929" y="6056676"/>
            <a:ext cx="1915518" cy="523220"/>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製品説明 フライヤー</a:t>
            </a:r>
          </a:p>
          <a:p>
            <a:pPr algn="ctr"/>
            <a:r>
              <a:rPr lang="en-US" altLang="ja-JP" sz="1400"/>
              <a:t>5</a:t>
            </a:r>
            <a:r>
              <a:rPr lang="ja-JP" altLang="en-US" sz="1400"/>
              <a:t>部組 </a:t>
            </a:r>
          </a:p>
        </p:txBody>
      </p:sp>
      <p:sp>
        <p:nvSpPr>
          <p:cNvPr id="2" name="テキスト ボックス 1">
            <a:extLst>
              <a:ext uri="{FF2B5EF4-FFF2-40B4-BE49-F238E27FC236}">
                <a16:creationId xmlns:a16="http://schemas.microsoft.com/office/drawing/2014/main" id="{80E69565-D2AE-2858-C1B0-74D707E78694}"/>
              </a:ext>
            </a:extLst>
          </p:cNvPr>
          <p:cNvSpPr txBox="1"/>
          <p:nvPr/>
        </p:nvSpPr>
        <p:spPr>
          <a:xfrm>
            <a:off x="403556" y="6053299"/>
            <a:ext cx="1915519" cy="307777"/>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専用スプーン</a:t>
            </a:r>
          </a:p>
        </p:txBody>
      </p:sp>
      <p:sp>
        <p:nvSpPr>
          <p:cNvPr id="16" name="四角形: 角を丸くする 15">
            <a:extLst>
              <a:ext uri="{FF2B5EF4-FFF2-40B4-BE49-F238E27FC236}">
                <a16:creationId xmlns:a16="http://schemas.microsoft.com/office/drawing/2014/main" id="{9CDCC910-618D-68F9-E6DD-29B882385012}"/>
              </a:ext>
            </a:extLst>
          </p:cNvPr>
          <p:cNvSpPr/>
          <p:nvPr/>
        </p:nvSpPr>
        <p:spPr>
          <a:xfrm>
            <a:off x="298404" y="4212030"/>
            <a:ext cx="4597155" cy="2488027"/>
          </a:xfrm>
          <a:prstGeom prst="roundRect">
            <a:avLst/>
          </a:prstGeom>
          <a:noFill/>
          <a:ln>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B4802BA-A0CA-470C-5D1E-2057170637CD}"/>
              </a:ext>
            </a:extLst>
          </p:cNvPr>
          <p:cNvSpPr/>
          <p:nvPr/>
        </p:nvSpPr>
        <p:spPr>
          <a:xfrm>
            <a:off x="1111849" y="3901360"/>
            <a:ext cx="1915519" cy="650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プレゼント</a:t>
            </a:r>
          </a:p>
        </p:txBody>
      </p:sp>
      <p:sp>
        <p:nvSpPr>
          <p:cNvPr id="19" name="テキスト ボックス 18">
            <a:extLst>
              <a:ext uri="{FF2B5EF4-FFF2-40B4-BE49-F238E27FC236}">
                <a16:creationId xmlns:a16="http://schemas.microsoft.com/office/drawing/2014/main" id="{F86FFABE-DE6E-B8DB-0C32-886E2EF4AD5E}"/>
              </a:ext>
            </a:extLst>
          </p:cNvPr>
          <p:cNvSpPr txBox="1"/>
          <p:nvPr/>
        </p:nvSpPr>
        <p:spPr>
          <a:xfrm>
            <a:off x="904603" y="3954957"/>
            <a:ext cx="200765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プレゼント</a:t>
            </a:r>
          </a:p>
        </p:txBody>
      </p:sp>
      <p:grpSp>
        <p:nvGrpSpPr>
          <p:cNvPr id="12" name="グループ化 11">
            <a:extLst>
              <a:ext uri="{FF2B5EF4-FFF2-40B4-BE49-F238E27FC236}">
                <a16:creationId xmlns:a16="http://schemas.microsoft.com/office/drawing/2014/main" id="{27F60051-25A5-F680-8036-A59D4392FB10}"/>
              </a:ext>
            </a:extLst>
          </p:cNvPr>
          <p:cNvGrpSpPr/>
          <p:nvPr/>
        </p:nvGrpSpPr>
        <p:grpSpPr>
          <a:xfrm>
            <a:off x="10416480" y="1698944"/>
            <a:ext cx="1487488" cy="1225372"/>
            <a:chOff x="10341946" y="955262"/>
            <a:chExt cx="1487488" cy="1225372"/>
          </a:xfrm>
        </p:grpSpPr>
        <p:sp>
          <p:nvSpPr>
            <p:cNvPr id="15" name="楕円 14">
              <a:extLst>
                <a:ext uri="{FF2B5EF4-FFF2-40B4-BE49-F238E27FC236}">
                  <a16:creationId xmlns:a16="http://schemas.microsoft.com/office/drawing/2014/main" id="{C2BBE3CC-E008-41FE-2AD2-EB72B3B226A3}"/>
                </a:ext>
              </a:extLst>
            </p:cNvPr>
            <p:cNvSpPr/>
            <p:nvPr/>
          </p:nvSpPr>
          <p:spPr>
            <a:xfrm>
              <a:off x="10441442" y="955262"/>
              <a:ext cx="1343190" cy="1218180"/>
            </a:xfrm>
            <a:prstGeom prst="ellipse">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1AC50C2-2863-7A9D-D971-55BCC3B46CDD}"/>
                </a:ext>
              </a:extLst>
            </p:cNvPr>
            <p:cNvSpPr txBox="1"/>
            <p:nvPr/>
          </p:nvSpPr>
          <p:spPr>
            <a:xfrm>
              <a:off x="10341946" y="1134194"/>
              <a:ext cx="1487488" cy="1046440"/>
            </a:xfrm>
            <a:prstGeom prst="rect">
              <a:avLst/>
            </a:prstGeom>
            <a:noFill/>
          </p:spPr>
          <p:txBody>
            <a:bodyPr wrap="square" rtlCol="0">
              <a:spAutoFit/>
            </a:bodyPr>
            <a:lstStyle/>
            <a:p>
              <a:pPr algn="ctr"/>
              <a:r>
                <a:rPr lang="ja-JP" altLang="en-US" sz="1600">
                  <a:solidFill>
                    <a:schemeClr val="bg1"/>
                  </a:solidFill>
                  <a:latin typeface="Noto Sans JP Light" panose="020B0300000000000000" pitchFamily="34" charset="-128"/>
                  <a:ea typeface="Noto Sans JP Light" panose="020B0300000000000000" pitchFamily="34" charset="-128"/>
                </a:rPr>
                <a:t>１</a:t>
              </a:r>
              <a:r>
                <a:rPr lang="en-US" altLang="ja-JP" sz="1600">
                  <a:solidFill>
                    <a:schemeClr val="bg1"/>
                  </a:solidFill>
                  <a:latin typeface="Noto Sans JP Light" panose="020B0300000000000000" pitchFamily="34" charset="-128"/>
                  <a:ea typeface="Noto Sans JP Light" panose="020B0300000000000000" pitchFamily="34" charset="-128"/>
                </a:rPr>
                <a:t>ID</a:t>
              </a:r>
              <a:r>
                <a:rPr lang="ja-JP" altLang="en-US" sz="1600">
                  <a:solidFill>
                    <a:schemeClr val="bg1"/>
                  </a:solidFill>
                  <a:latin typeface="Noto Sans JP Light" panose="020B0300000000000000" pitchFamily="34" charset="-128"/>
                  <a:ea typeface="Noto Sans JP Light" panose="020B0300000000000000" pitchFamily="34" charset="-128"/>
                </a:rPr>
                <a:t>につき </a:t>
              </a:r>
              <a:endParaRPr lang="en-US" altLang="ja-JP" sz="1600">
                <a:solidFill>
                  <a:schemeClr val="bg1"/>
                </a:solidFill>
                <a:latin typeface="Noto Sans JP Light" panose="020B0300000000000000" pitchFamily="34" charset="-128"/>
                <a:ea typeface="Noto Sans JP Light" panose="020B0300000000000000" pitchFamily="34" charset="-128"/>
              </a:endParaRPr>
            </a:p>
            <a:p>
              <a:pPr algn="ctr"/>
              <a:r>
                <a:rPr lang="ja-JP" altLang="en-US" sz="2800">
                  <a:solidFill>
                    <a:schemeClr val="bg1"/>
                  </a:solidFill>
                  <a:latin typeface="Noto Sans JP Medium" panose="020B0600000000000000" pitchFamily="34" charset="-128"/>
                  <a:ea typeface="Noto Sans JP Medium" panose="020B0600000000000000" pitchFamily="34" charset="-128"/>
                </a:rPr>
                <a:t>５</a:t>
              </a:r>
              <a:r>
                <a:rPr lang="ja-JP" altLang="en-US" sz="2400">
                  <a:solidFill>
                    <a:schemeClr val="bg1"/>
                  </a:solidFill>
                  <a:latin typeface="Noto Sans JP Light" panose="020B0300000000000000" pitchFamily="34" charset="-128"/>
                  <a:ea typeface="Noto Sans JP Light" panose="020B0300000000000000" pitchFamily="34" charset="-128"/>
                </a:rPr>
                <a:t>セット</a:t>
              </a:r>
              <a:endParaRPr lang="en-US" altLang="ja-JP" sz="2400">
                <a:solidFill>
                  <a:schemeClr val="bg1"/>
                </a:solidFill>
                <a:latin typeface="Noto Sans JP Light" panose="020B0300000000000000" pitchFamily="34" charset="-128"/>
                <a:ea typeface="Noto Sans JP Light" panose="020B0300000000000000" pitchFamily="34" charset="-128"/>
              </a:endParaRPr>
            </a:p>
            <a:p>
              <a:pPr algn="ctr"/>
              <a:r>
                <a:rPr lang="ja-JP" altLang="en-US" sz="1600">
                  <a:solidFill>
                    <a:schemeClr val="bg1"/>
                  </a:solidFill>
                  <a:latin typeface="Noto Sans JP Light" panose="020B0300000000000000" pitchFamily="34" charset="-128"/>
                  <a:ea typeface="Noto Sans JP Light" panose="020B0300000000000000" pitchFamily="34" charset="-128"/>
                </a:rPr>
                <a:t>まで</a:t>
              </a:r>
              <a:endParaRPr kumimoji="1" lang="ja-JP" altLang="en-US" sz="1600">
                <a:solidFill>
                  <a:schemeClr val="bg1"/>
                </a:solidFill>
              </a:endParaRPr>
            </a:p>
          </p:txBody>
        </p:sp>
      </p:grpSp>
    </p:spTree>
    <p:extLst>
      <p:ext uri="{BB962C8B-B14F-4D97-AF65-F5344CB8AC3E}">
        <p14:creationId xmlns:p14="http://schemas.microsoft.com/office/powerpoint/2010/main" val="1394726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994518464"/>
              </p:ext>
            </p:extLst>
          </p:nvPr>
        </p:nvGraphicFramePr>
        <p:xfrm>
          <a:off x="4943873" y="1886973"/>
          <a:ext cx="6427313" cy="1889760"/>
        </p:xfrm>
        <a:graphic>
          <a:graphicData uri="http://schemas.openxmlformats.org/drawingml/2006/table">
            <a:tbl>
              <a:tblPr firstRow="1" bandRow="1">
                <a:tableStyleId>{2D5ABB26-0587-4C30-8999-92F81FD0307C}</a:tableStyleId>
              </a:tblPr>
              <a:tblGrid>
                <a:gridCol w="2998083">
                  <a:extLst>
                    <a:ext uri="{9D8B030D-6E8A-4147-A177-3AD203B41FA5}">
                      <a16:colId xmlns:a16="http://schemas.microsoft.com/office/drawing/2014/main" val="2035397423"/>
                    </a:ext>
                  </a:extLst>
                </a:gridCol>
                <a:gridCol w="3429230">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（税込）</a:t>
                      </a:r>
                      <a:r>
                        <a:rPr kumimoji="1" lang="ja-JP" altLang="en-US" sz="2000">
                          <a:solidFill>
                            <a:schemeClr val="tx1"/>
                          </a:solidFill>
                          <a:latin typeface="Noto Sans JP Light" panose="020B0300000000000000" pitchFamily="34" charset="-128"/>
                          <a:ea typeface="Noto Sans JP Light" panose="020B0300000000000000" pitchFamily="34" charset="-128"/>
                        </a:rPr>
                        <a:t>：</a:t>
                      </a:r>
                      <a:endParaRPr kumimoji="1" lang="en-US" altLang="ja-JP" sz="20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solidFill>
                          <a:latin typeface="Noto Sans JP Light" panose="020B0300000000000000" pitchFamily="34" charset="-128"/>
                          <a:ea typeface="Noto Sans JP Light" panose="020B0300000000000000" pitchFamily="34" charset="-128"/>
                        </a:rPr>
                        <a:t>卸売価格</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61,668</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en-US" altLang="ja-JP" sz="14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a:solidFill>
                            <a:schemeClr val="tx1"/>
                          </a:solidFill>
                          <a:latin typeface="Noto Sans JP Light" panose="020B0300000000000000" pitchFamily="34" charset="-128"/>
                          <a:ea typeface="Noto Sans JP Light" panose="020B0300000000000000" pitchFamily="34" charset="-128"/>
                        </a:rPr>
                        <a:t>57,100</a:t>
                      </a:r>
                      <a:r>
                        <a:rPr kumimoji="1" lang="ja-JP" altLang="en-US" sz="2000">
                          <a:solidFill>
                            <a:schemeClr val="tx1"/>
                          </a:solidFill>
                          <a:latin typeface="Noto Sans JP Light" panose="020B0300000000000000" pitchFamily="34" charset="-128"/>
                          <a:ea typeface="Noto Sans JP Light" panose="020B0300000000000000" pitchFamily="34" charset="-128"/>
                        </a:rPr>
                        <a:t>円</a:t>
                      </a:r>
                      <a:endParaRPr kumimoji="1" lang="ja-JP" altLang="en-US" sz="14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1476272766"/>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PSV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299.00</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r h="370840">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CSV</a:t>
                      </a:r>
                      <a:r>
                        <a:rPr kumimoji="1" lang="ja-JP" altLang="en-US" sz="20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37,980</a:t>
                      </a:r>
                      <a:endParaRPr kumimoji="1" lang="ja-JP" altLang="en-US" sz="200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285793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2000" kern="1200">
                          <a:solidFill>
                            <a:schemeClr val="tx1"/>
                          </a:solidFill>
                          <a:effectLst/>
                          <a:latin typeface="Noto Sans JP Light" panose="020B0300000000000000" pitchFamily="34" charset="-128"/>
                          <a:ea typeface="Noto Sans JP Light" panose="020B0300000000000000" pitchFamily="34" charset="-128"/>
                          <a:cs typeface="+mn-cs"/>
                        </a:rPr>
                        <a:t>ｼｪｱﾘﾝｸﾞ ﾎﾞｰﾅｽ</a:t>
                      </a:r>
                      <a:r>
                        <a:rPr kumimoji="1" lang="ja-JP" altLang="en-US" sz="1400">
                          <a:solidFill>
                            <a:schemeClr val="tx1"/>
                          </a:solidFill>
                          <a:latin typeface="Noto Sans JP Light" panose="020B0300000000000000" pitchFamily="34" charset="-128"/>
                          <a:ea typeface="Noto Sans JP Light" panose="020B0300000000000000" pitchFamily="34" charset="-128"/>
                        </a:rPr>
                        <a:t>（税抜）</a:t>
                      </a:r>
                      <a:r>
                        <a:rPr kumimoji="1" lang="ja-JP" altLang="en-US" sz="1800">
                          <a:solidFill>
                            <a:schemeClr val="tx1"/>
                          </a:solidFill>
                          <a:latin typeface="Noto Sans JP Light" panose="020B0300000000000000" pitchFamily="34" charset="-128"/>
                          <a:ea typeface="Noto Sans JP Light" panose="020B0300000000000000" pitchFamily="34" charset="-128"/>
                        </a:rPr>
                        <a:t>：</a:t>
                      </a:r>
                      <a:endParaRPr kumimoji="1" lang="ja-JP" altLang="en-US" sz="2800">
                        <a:solidFill>
                          <a:schemeClr val="tx1"/>
                        </a:solidFill>
                        <a:latin typeface="Noto Sans JP Light" panose="020B0300000000000000" pitchFamily="34" charset="-128"/>
                        <a:ea typeface="Noto Sans JP Light" panose="020B0300000000000000" pitchFamily="34" charset="-128"/>
                      </a:endParaRPr>
                    </a:p>
                  </a:txBody>
                  <a:tcPr anchor="ctr"/>
                </a:tc>
                <a:tc>
                  <a:txBody>
                    <a:bodyPr/>
                    <a:lstStyle/>
                    <a:p>
                      <a:r>
                        <a:rPr kumimoji="1" lang="en-US" altLang="ja-JP" sz="2000">
                          <a:solidFill>
                            <a:schemeClr val="tx1"/>
                          </a:solidFill>
                          <a:latin typeface="Noto Sans JP Light" panose="020B0300000000000000" pitchFamily="34" charset="-128"/>
                          <a:ea typeface="Noto Sans JP Light" panose="020B0300000000000000" pitchFamily="34" charset="-128"/>
                        </a:rPr>
                        <a:t>2,860</a:t>
                      </a:r>
                      <a:r>
                        <a:rPr kumimoji="1" lang="ja-JP" altLang="en-US" sz="20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326365105"/>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4943873" y="1050337"/>
            <a:ext cx="7248128" cy="523220"/>
          </a:xfrm>
          <a:prstGeom prst="rect">
            <a:avLst/>
          </a:prstGeom>
          <a:noFill/>
        </p:spPr>
        <p:txBody>
          <a:bodyPr wrap="square">
            <a:spAutoFit/>
          </a:bodyPr>
          <a:lstStyle>
            <a:defPPr>
              <a:defRPr lang="ja-JP"/>
            </a:defPPr>
            <a:lvl1pPr>
              <a:defRPr sz="28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28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先行販売 スムージー 特別セット</a:t>
            </a: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5029519" y="4412138"/>
            <a:ext cx="6256020"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バナナ</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風味（</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5</a:t>
            </a:r>
            <a:r>
              <a:rPr lang="ja-JP" altLang="en-US" sz="1600">
                <a:latin typeface="Noto Sans JP Light" panose="020B0300000000000000" pitchFamily="34" charset="-128"/>
                <a:ea typeface="Noto Sans JP Light" panose="020B0300000000000000" pitchFamily="34" charset="-128"/>
              </a:rPr>
              <a:t>バッグ</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スムージー ストロベリーヨーグルト風味</a:t>
            </a:r>
            <a:r>
              <a:rPr kumimoji="1" lang="ja-JP" altLang="en-US" sz="1600" b="0" i="0" u="none" strike="noStrike" kern="1200" cap="none" spc="0" normalizeH="0" baseline="0" noProof="0">
                <a:ln>
                  <a:noFill/>
                </a:ln>
                <a:effectLst/>
                <a:uLnTx/>
                <a:uFillTx/>
                <a:latin typeface="游ゴシック" panose="02110004020202020204"/>
                <a:ea typeface="游ゴシック" panose="020B0400000000000000" pitchFamily="50" charset="-128"/>
                <a:cs typeface="+mn-cs"/>
              </a:rPr>
              <a:t>（</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バッグ</a:t>
            </a:r>
            <a:r>
              <a:rPr kumimoji="1" lang="ja-JP" altLang="en-US" sz="1600" b="0" i="0" u="none" strike="noStrike" kern="1200" cap="none" spc="0" normalizeH="0" baseline="0" noProof="0">
                <a:ln>
                  <a:noFill/>
                </a:ln>
                <a:effectLst/>
                <a:uLnTx/>
                <a:uFillTx/>
                <a:latin typeface="游ゴシック" panose="02110004020202020204"/>
                <a:ea typeface="游ゴシック" panose="020B0400000000000000" pitchFamily="50" charset="-128"/>
                <a:cs typeface="+mn-cs"/>
              </a:rPr>
              <a:t>）</a:t>
            </a:r>
            <a:endParaRPr kumimoji="1" lang="en-US" altLang="ja-JP" sz="1600" b="0" i="0" u="none" strike="noStrike" kern="1200" cap="none" spc="0" normalizeH="0" baseline="0" noProof="0">
              <a:ln>
                <a:noFill/>
              </a:ln>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プレゼント：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ピッチャー </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&amp;</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カップ セット</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endParaRPr>
          </a:p>
          <a:p>
            <a:pPr marL="342900" indent="-342900">
              <a:buFont typeface="Arial" panose="020B0604020202020204" pitchFamily="34" charset="0"/>
              <a:buChar char="•"/>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 製品説明 フライヤー（</a:t>
            </a:r>
            <a:r>
              <a:rPr lang="en-US" altLang="ja-JP" sz="1600">
                <a:latin typeface="Noto Sans JP Light" panose="020B0300000000000000" pitchFamily="34" charset="-128"/>
                <a:ea typeface="Noto Sans JP Light" panose="020B0300000000000000" pitchFamily="34" charset="-128"/>
              </a:rPr>
              <a:t>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部組 </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x 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pPr marL="342900" indent="-342900">
              <a:buFont typeface="Arial" panose="020B0604020202020204" pitchFamily="34" charset="0"/>
              <a:buChar char="•"/>
              <a:defRPr/>
            </a:pP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TRME® </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スムージー 専用スプーン（</a:t>
            </a:r>
            <a:r>
              <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5</a:t>
            </a:r>
            <a:r>
              <a:rPr kumimoji="1" lang="ja-JP" altLang="en-US"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個）</a:t>
            </a:r>
            <a:endParaRPr kumimoji="1" lang="en-US" altLang="ja-JP" sz="16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sp>
        <p:nvSpPr>
          <p:cNvPr id="31" name="四角形: 角を丸くする 30">
            <a:extLst>
              <a:ext uri="{FF2B5EF4-FFF2-40B4-BE49-F238E27FC236}">
                <a16:creationId xmlns:a16="http://schemas.microsoft.com/office/drawing/2014/main" id="{8B48935D-FBC2-35C3-8820-801C3DA78487}"/>
              </a:ext>
            </a:extLst>
          </p:cNvPr>
          <p:cNvSpPr/>
          <p:nvPr/>
        </p:nvSpPr>
        <p:spPr>
          <a:xfrm>
            <a:off x="10154676" y="3003449"/>
            <a:ext cx="1571192" cy="718074"/>
          </a:xfrm>
          <a:prstGeom prst="roundRect">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限定</a:t>
            </a:r>
            <a:endParaRPr kumimoji="1" lang="en-US" altLang="ja-JP"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1,000</a:t>
            </a:r>
            <a:r>
              <a:rPr kumimoji="1" lang="ja-JP" altLang="en-US"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セット</a:t>
            </a:r>
          </a:p>
        </p:txBody>
      </p:sp>
      <p:grpSp>
        <p:nvGrpSpPr>
          <p:cNvPr id="25" name="グループ化 24">
            <a:extLst>
              <a:ext uri="{FF2B5EF4-FFF2-40B4-BE49-F238E27FC236}">
                <a16:creationId xmlns:a16="http://schemas.microsoft.com/office/drawing/2014/main" id="{C6619836-DC98-754D-AAE2-4BB4C19125C8}"/>
              </a:ext>
            </a:extLst>
          </p:cNvPr>
          <p:cNvGrpSpPr/>
          <p:nvPr/>
        </p:nvGrpSpPr>
        <p:grpSpPr>
          <a:xfrm>
            <a:off x="433714" y="900641"/>
            <a:ext cx="2336858" cy="1455464"/>
            <a:chOff x="407368" y="1180350"/>
            <a:chExt cx="3865403" cy="2407487"/>
          </a:xfrm>
        </p:grpSpPr>
        <p:pic>
          <p:nvPicPr>
            <p:cNvPr id="26" name="図 25" descr="文字の書かれた紙&#10;&#10;自動的に生成された説明">
              <a:extLst>
                <a:ext uri="{FF2B5EF4-FFF2-40B4-BE49-F238E27FC236}">
                  <a16:creationId xmlns:a16="http://schemas.microsoft.com/office/drawing/2014/main" id="{AFA41346-2625-1359-5ECC-1009573DA7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211573"/>
              <a:ext cx="2024974" cy="2376264"/>
            </a:xfrm>
            <a:prstGeom prst="rect">
              <a:avLst/>
            </a:prstGeom>
          </p:spPr>
        </p:pic>
        <p:pic>
          <p:nvPicPr>
            <p:cNvPr id="27" name="図 26" descr="文字の書かれた紙&#10;&#10;自動的に生成された説明">
              <a:extLst>
                <a:ext uri="{FF2B5EF4-FFF2-40B4-BE49-F238E27FC236}">
                  <a16:creationId xmlns:a16="http://schemas.microsoft.com/office/drawing/2014/main" id="{4AD65547-723C-A364-EF3E-6B09A1F0A6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180350"/>
              <a:ext cx="2024974" cy="2376264"/>
            </a:xfrm>
            <a:prstGeom prst="rect">
              <a:avLst/>
            </a:prstGeom>
          </p:spPr>
        </p:pic>
      </p:grpSp>
      <p:grpSp>
        <p:nvGrpSpPr>
          <p:cNvPr id="43" name="グループ化 42">
            <a:extLst>
              <a:ext uri="{FF2B5EF4-FFF2-40B4-BE49-F238E27FC236}">
                <a16:creationId xmlns:a16="http://schemas.microsoft.com/office/drawing/2014/main" id="{B4249EDC-FDFD-D1A7-9036-7B0A1982826B}"/>
              </a:ext>
            </a:extLst>
          </p:cNvPr>
          <p:cNvGrpSpPr/>
          <p:nvPr/>
        </p:nvGrpSpPr>
        <p:grpSpPr>
          <a:xfrm>
            <a:off x="823086" y="1095488"/>
            <a:ext cx="2336858" cy="1455464"/>
            <a:chOff x="407368" y="1180350"/>
            <a:chExt cx="3865403" cy="2407487"/>
          </a:xfrm>
        </p:grpSpPr>
        <p:pic>
          <p:nvPicPr>
            <p:cNvPr id="45" name="図 44" descr="文字の書かれた紙&#10;&#10;自動的に生成された説明">
              <a:extLst>
                <a:ext uri="{FF2B5EF4-FFF2-40B4-BE49-F238E27FC236}">
                  <a16:creationId xmlns:a16="http://schemas.microsoft.com/office/drawing/2014/main" id="{B081083C-7415-C358-C32E-E7E34E1C98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211573"/>
              <a:ext cx="2024974" cy="2376264"/>
            </a:xfrm>
            <a:prstGeom prst="rect">
              <a:avLst/>
            </a:prstGeom>
          </p:spPr>
        </p:pic>
        <p:pic>
          <p:nvPicPr>
            <p:cNvPr id="46" name="図 45" descr="文字の書かれた紙&#10;&#10;自動的に生成された説明">
              <a:extLst>
                <a:ext uri="{FF2B5EF4-FFF2-40B4-BE49-F238E27FC236}">
                  <a16:creationId xmlns:a16="http://schemas.microsoft.com/office/drawing/2014/main" id="{5139AC9F-DDEC-1EE3-E7F2-8DEC08FAEE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180350"/>
              <a:ext cx="2024974" cy="2376264"/>
            </a:xfrm>
            <a:prstGeom prst="rect">
              <a:avLst/>
            </a:prstGeom>
          </p:spPr>
        </p:pic>
      </p:grpSp>
      <p:grpSp>
        <p:nvGrpSpPr>
          <p:cNvPr id="48" name="グループ化 47">
            <a:extLst>
              <a:ext uri="{FF2B5EF4-FFF2-40B4-BE49-F238E27FC236}">
                <a16:creationId xmlns:a16="http://schemas.microsoft.com/office/drawing/2014/main" id="{9B407E9E-109F-093B-F7D2-F8CE96AD14C7}"/>
              </a:ext>
            </a:extLst>
          </p:cNvPr>
          <p:cNvGrpSpPr/>
          <p:nvPr/>
        </p:nvGrpSpPr>
        <p:grpSpPr>
          <a:xfrm>
            <a:off x="1256621" y="1293152"/>
            <a:ext cx="2336858" cy="1455464"/>
            <a:chOff x="407368" y="1180350"/>
            <a:chExt cx="3865403" cy="2407487"/>
          </a:xfrm>
        </p:grpSpPr>
        <p:pic>
          <p:nvPicPr>
            <p:cNvPr id="50" name="図 49" descr="文字の書かれた紙&#10;&#10;自動的に生成された説明">
              <a:extLst>
                <a:ext uri="{FF2B5EF4-FFF2-40B4-BE49-F238E27FC236}">
                  <a16:creationId xmlns:a16="http://schemas.microsoft.com/office/drawing/2014/main" id="{67F59B9A-7A07-6CF0-4BD7-C2730AB5E7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211573"/>
              <a:ext cx="2024974" cy="2376264"/>
            </a:xfrm>
            <a:prstGeom prst="rect">
              <a:avLst/>
            </a:prstGeom>
          </p:spPr>
        </p:pic>
        <p:pic>
          <p:nvPicPr>
            <p:cNvPr id="51" name="図 50" descr="文字の書かれた紙&#10;&#10;自動的に生成された説明">
              <a:extLst>
                <a:ext uri="{FF2B5EF4-FFF2-40B4-BE49-F238E27FC236}">
                  <a16:creationId xmlns:a16="http://schemas.microsoft.com/office/drawing/2014/main" id="{25D5CFA1-5C91-DC20-A578-1357DE83D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180350"/>
              <a:ext cx="2024974" cy="2376264"/>
            </a:xfrm>
            <a:prstGeom prst="rect">
              <a:avLst/>
            </a:prstGeom>
          </p:spPr>
        </p:pic>
      </p:grpSp>
      <p:grpSp>
        <p:nvGrpSpPr>
          <p:cNvPr id="53" name="グループ化 52">
            <a:extLst>
              <a:ext uri="{FF2B5EF4-FFF2-40B4-BE49-F238E27FC236}">
                <a16:creationId xmlns:a16="http://schemas.microsoft.com/office/drawing/2014/main" id="{538FBCED-D936-0A1B-4CFF-F6B457F0816A}"/>
              </a:ext>
            </a:extLst>
          </p:cNvPr>
          <p:cNvGrpSpPr/>
          <p:nvPr/>
        </p:nvGrpSpPr>
        <p:grpSpPr>
          <a:xfrm>
            <a:off x="1688615" y="1542388"/>
            <a:ext cx="2336858" cy="1455464"/>
            <a:chOff x="407368" y="1180350"/>
            <a:chExt cx="3865403" cy="2407487"/>
          </a:xfrm>
        </p:grpSpPr>
        <p:pic>
          <p:nvPicPr>
            <p:cNvPr id="55" name="図 54" descr="文字の書かれた紙&#10;&#10;自動的に生成された説明">
              <a:extLst>
                <a:ext uri="{FF2B5EF4-FFF2-40B4-BE49-F238E27FC236}">
                  <a16:creationId xmlns:a16="http://schemas.microsoft.com/office/drawing/2014/main" id="{88102A4D-E85D-B1FE-C319-229659EB5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211573"/>
              <a:ext cx="2024974" cy="2376264"/>
            </a:xfrm>
            <a:prstGeom prst="rect">
              <a:avLst/>
            </a:prstGeom>
          </p:spPr>
        </p:pic>
        <p:pic>
          <p:nvPicPr>
            <p:cNvPr id="56" name="図 55" descr="文字の書かれた紙&#10;&#10;自動的に生成された説明">
              <a:extLst>
                <a:ext uri="{FF2B5EF4-FFF2-40B4-BE49-F238E27FC236}">
                  <a16:creationId xmlns:a16="http://schemas.microsoft.com/office/drawing/2014/main" id="{C43C8559-551F-3379-4F17-E88B0A564C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180350"/>
              <a:ext cx="2024974" cy="2376264"/>
            </a:xfrm>
            <a:prstGeom prst="rect">
              <a:avLst/>
            </a:prstGeom>
          </p:spPr>
        </p:pic>
      </p:grpSp>
      <p:grpSp>
        <p:nvGrpSpPr>
          <p:cNvPr id="58" name="グループ化 57">
            <a:extLst>
              <a:ext uri="{FF2B5EF4-FFF2-40B4-BE49-F238E27FC236}">
                <a16:creationId xmlns:a16="http://schemas.microsoft.com/office/drawing/2014/main" id="{290C2AC3-EDB6-EAFD-8B2C-10654853E0B9}"/>
              </a:ext>
            </a:extLst>
          </p:cNvPr>
          <p:cNvGrpSpPr/>
          <p:nvPr/>
        </p:nvGrpSpPr>
        <p:grpSpPr>
          <a:xfrm>
            <a:off x="2130376" y="1907022"/>
            <a:ext cx="2336858" cy="1455464"/>
            <a:chOff x="407368" y="1180350"/>
            <a:chExt cx="3865403" cy="2407487"/>
          </a:xfrm>
        </p:grpSpPr>
        <p:pic>
          <p:nvPicPr>
            <p:cNvPr id="60" name="図 59" descr="文字の書かれた紙&#10;&#10;自動的に生成された説明">
              <a:extLst>
                <a:ext uri="{FF2B5EF4-FFF2-40B4-BE49-F238E27FC236}">
                  <a16:creationId xmlns:a16="http://schemas.microsoft.com/office/drawing/2014/main" id="{89D7C9CB-AC58-DD7E-0E7E-088BEF9EE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211573"/>
              <a:ext cx="2024974" cy="2376264"/>
            </a:xfrm>
            <a:prstGeom prst="rect">
              <a:avLst/>
            </a:prstGeom>
          </p:spPr>
        </p:pic>
        <p:pic>
          <p:nvPicPr>
            <p:cNvPr id="61" name="図 60" descr="文字の書かれた紙&#10;&#10;自動的に生成された説明">
              <a:extLst>
                <a:ext uri="{FF2B5EF4-FFF2-40B4-BE49-F238E27FC236}">
                  <a16:creationId xmlns:a16="http://schemas.microsoft.com/office/drawing/2014/main" id="{BDCC7767-C76D-C86E-5E8B-DFC121E7B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797" y="1180350"/>
              <a:ext cx="2024974" cy="2376264"/>
            </a:xfrm>
            <a:prstGeom prst="rect">
              <a:avLst/>
            </a:prstGeom>
          </p:spPr>
        </p:pic>
      </p:grpSp>
      <p:sp>
        <p:nvSpPr>
          <p:cNvPr id="5" name="正方形/長方形 4">
            <a:extLst>
              <a:ext uri="{FF2B5EF4-FFF2-40B4-BE49-F238E27FC236}">
                <a16:creationId xmlns:a16="http://schemas.microsoft.com/office/drawing/2014/main" id="{CF7CBE8D-2AB8-8ADB-39A8-6F6D94B8CB29}"/>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2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種類の先行販売セット③</a:t>
            </a:r>
            <a:endParaRPr kumimoji="1" lang="en-US" altLang="ja-JP" sz="2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13" name="図 12" descr="暗い, 座る, カップ, テーブル が含まれている画像&#10;&#10;自動的に生成された説明">
            <a:extLst>
              <a:ext uri="{FF2B5EF4-FFF2-40B4-BE49-F238E27FC236}">
                <a16:creationId xmlns:a16="http://schemas.microsoft.com/office/drawing/2014/main" id="{E52C6EE6-54BB-DB1C-269B-59BE9DF8F1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488894">
            <a:off x="2608490" y="5800640"/>
            <a:ext cx="1743270" cy="998910"/>
          </a:xfrm>
          <a:prstGeom prst="rect">
            <a:avLst/>
          </a:prstGeom>
        </p:spPr>
      </p:pic>
      <p:grpSp>
        <p:nvGrpSpPr>
          <p:cNvPr id="37" name="グループ化 36">
            <a:extLst>
              <a:ext uri="{FF2B5EF4-FFF2-40B4-BE49-F238E27FC236}">
                <a16:creationId xmlns:a16="http://schemas.microsoft.com/office/drawing/2014/main" id="{BC346BA0-C22D-EDE5-FE74-B6B4D9150935}"/>
              </a:ext>
            </a:extLst>
          </p:cNvPr>
          <p:cNvGrpSpPr/>
          <p:nvPr/>
        </p:nvGrpSpPr>
        <p:grpSpPr>
          <a:xfrm>
            <a:off x="4029273" y="4234814"/>
            <a:ext cx="748860" cy="523220"/>
            <a:chOff x="3655380" y="4190348"/>
            <a:chExt cx="932631" cy="607267"/>
          </a:xfrm>
        </p:grpSpPr>
        <p:sp>
          <p:nvSpPr>
            <p:cNvPr id="22" name="楕円 21">
              <a:extLst>
                <a:ext uri="{FF2B5EF4-FFF2-40B4-BE49-F238E27FC236}">
                  <a16:creationId xmlns:a16="http://schemas.microsoft.com/office/drawing/2014/main" id="{EFC5ADBF-0009-8DF3-A5FC-EAA8D16A30B2}"/>
                </a:ext>
              </a:extLst>
            </p:cNvPr>
            <p:cNvSpPr/>
            <p:nvPr/>
          </p:nvSpPr>
          <p:spPr>
            <a:xfrm>
              <a:off x="3758627" y="4190348"/>
              <a:ext cx="693157" cy="607267"/>
            </a:xfrm>
            <a:prstGeom prst="ellipse">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Medium" panose="020B0600000000000000" pitchFamily="34" charset="-128"/>
                <a:ea typeface="Noto Sans JP Medium" panose="020B0600000000000000" pitchFamily="34" charset="-128"/>
              </a:endParaRPr>
            </a:p>
          </p:txBody>
        </p:sp>
        <p:sp>
          <p:nvSpPr>
            <p:cNvPr id="24" name="テキスト ボックス 23">
              <a:extLst>
                <a:ext uri="{FF2B5EF4-FFF2-40B4-BE49-F238E27FC236}">
                  <a16:creationId xmlns:a16="http://schemas.microsoft.com/office/drawing/2014/main" id="{80C4BCCF-3D35-E749-FE0F-90DF6EF9AE9D}"/>
                </a:ext>
              </a:extLst>
            </p:cNvPr>
            <p:cNvSpPr txBox="1"/>
            <p:nvPr/>
          </p:nvSpPr>
          <p:spPr>
            <a:xfrm>
              <a:off x="3655380" y="4291404"/>
              <a:ext cx="932631" cy="369332"/>
            </a:xfrm>
            <a:prstGeom prst="rect">
              <a:avLst/>
            </a:prstGeom>
            <a:noFill/>
          </p:spPr>
          <p:txBody>
            <a:bodyPr wrap="square">
              <a:spAutoFit/>
            </a:bodyPr>
            <a:lstStyle/>
            <a:p>
              <a:pPr algn="ctr"/>
              <a:r>
                <a:rPr kumimoji="1" lang="en-US" altLang="ja-JP">
                  <a:solidFill>
                    <a:schemeClr val="bg1"/>
                  </a:solidFill>
                  <a:latin typeface="Noto Sans JP Medium" panose="020B0600000000000000" pitchFamily="34" charset="-128"/>
                  <a:ea typeface="Noto Sans JP Medium" panose="020B0600000000000000" pitchFamily="34" charset="-128"/>
                </a:rPr>
                <a:t>×</a:t>
              </a:r>
              <a:r>
                <a:rPr kumimoji="1" lang="ja-JP" altLang="en-US">
                  <a:solidFill>
                    <a:schemeClr val="bg1"/>
                  </a:solidFill>
                  <a:latin typeface="Noto Sans JP Medium" panose="020B0600000000000000" pitchFamily="34" charset="-128"/>
                  <a:ea typeface="Noto Sans JP Medium" panose="020B0600000000000000" pitchFamily="34" charset="-128"/>
                </a:rPr>
                <a:t>５</a:t>
              </a:r>
            </a:p>
          </p:txBody>
        </p:sp>
      </p:grpSp>
      <p:grpSp>
        <p:nvGrpSpPr>
          <p:cNvPr id="38" name="グループ化 37">
            <a:extLst>
              <a:ext uri="{FF2B5EF4-FFF2-40B4-BE49-F238E27FC236}">
                <a16:creationId xmlns:a16="http://schemas.microsoft.com/office/drawing/2014/main" id="{E73AE51F-A865-7B15-A206-F4077F6CD91C}"/>
              </a:ext>
            </a:extLst>
          </p:cNvPr>
          <p:cNvGrpSpPr/>
          <p:nvPr/>
        </p:nvGrpSpPr>
        <p:grpSpPr>
          <a:xfrm>
            <a:off x="4148646" y="5716376"/>
            <a:ext cx="746913" cy="523220"/>
            <a:chOff x="3655380" y="4190348"/>
            <a:chExt cx="932631" cy="607267"/>
          </a:xfrm>
        </p:grpSpPr>
        <p:sp>
          <p:nvSpPr>
            <p:cNvPr id="39" name="楕円 38">
              <a:extLst>
                <a:ext uri="{FF2B5EF4-FFF2-40B4-BE49-F238E27FC236}">
                  <a16:creationId xmlns:a16="http://schemas.microsoft.com/office/drawing/2014/main" id="{98EB75B9-0F92-EC84-BB87-3A14183345C3}"/>
                </a:ext>
              </a:extLst>
            </p:cNvPr>
            <p:cNvSpPr/>
            <p:nvPr/>
          </p:nvSpPr>
          <p:spPr>
            <a:xfrm>
              <a:off x="3758627" y="4190348"/>
              <a:ext cx="693157" cy="607267"/>
            </a:xfrm>
            <a:prstGeom prst="ellipse">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Medium" panose="020B0600000000000000" pitchFamily="34" charset="-128"/>
                <a:ea typeface="Noto Sans JP Medium" panose="020B0600000000000000" pitchFamily="34" charset="-128"/>
              </a:endParaRPr>
            </a:p>
          </p:txBody>
        </p:sp>
        <p:sp>
          <p:nvSpPr>
            <p:cNvPr id="40" name="テキスト ボックス 39">
              <a:extLst>
                <a:ext uri="{FF2B5EF4-FFF2-40B4-BE49-F238E27FC236}">
                  <a16:creationId xmlns:a16="http://schemas.microsoft.com/office/drawing/2014/main" id="{0D423E6F-7655-1ADE-7BFF-FE92BA44113B}"/>
                </a:ext>
              </a:extLst>
            </p:cNvPr>
            <p:cNvSpPr txBox="1"/>
            <p:nvPr/>
          </p:nvSpPr>
          <p:spPr>
            <a:xfrm>
              <a:off x="3655380" y="4291403"/>
              <a:ext cx="932631" cy="369332"/>
            </a:xfrm>
            <a:prstGeom prst="rect">
              <a:avLst/>
            </a:prstGeom>
            <a:noFill/>
          </p:spPr>
          <p:txBody>
            <a:bodyPr wrap="square">
              <a:spAutoFit/>
            </a:bodyPr>
            <a:lstStyle/>
            <a:p>
              <a:pPr algn="ctr"/>
              <a:r>
                <a:rPr kumimoji="1" lang="en-US" altLang="ja-JP">
                  <a:solidFill>
                    <a:schemeClr val="bg1"/>
                  </a:solidFill>
                  <a:latin typeface="Noto Sans JP Medium" panose="020B0600000000000000" pitchFamily="34" charset="-128"/>
                  <a:ea typeface="Noto Sans JP Medium" panose="020B0600000000000000" pitchFamily="34" charset="-128"/>
                </a:rPr>
                <a:t>×</a:t>
              </a:r>
              <a:r>
                <a:rPr kumimoji="1" lang="ja-JP" altLang="en-US">
                  <a:solidFill>
                    <a:schemeClr val="bg1"/>
                  </a:solidFill>
                  <a:latin typeface="Noto Sans JP Medium" panose="020B0600000000000000" pitchFamily="34" charset="-128"/>
                  <a:ea typeface="Noto Sans JP Medium" panose="020B0600000000000000" pitchFamily="34" charset="-128"/>
                </a:rPr>
                <a:t>５</a:t>
              </a:r>
            </a:p>
          </p:txBody>
        </p:sp>
      </p:grpSp>
      <p:sp>
        <p:nvSpPr>
          <p:cNvPr id="2" name="加算記号 1">
            <a:extLst>
              <a:ext uri="{FF2B5EF4-FFF2-40B4-BE49-F238E27FC236}">
                <a16:creationId xmlns:a16="http://schemas.microsoft.com/office/drawing/2014/main" id="{1EC3313E-FCE4-E0A3-19C3-867402F2A89C}"/>
              </a:ext>
            </a:extLst>
          </p:cNvPr>
          <p:cNvSpPr/>
          <p:nvPr/>
        </p:nvSpPr>
        <p:spPr>
          <a:xfrm>
            <a:off x="367985" y="3539865"/>
            <a:ext cx="576064" cy="592466"/>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5097F73-8B25-204D-2EB2-069B93D0D81A}"/>
              </a:ext>
            </a:extLst>
          </p:cNvPr>
          <p:cNvSpPr txBox="1"/>
          <p:nvPr/>
        </p:nvSpPr>
        <p:spPr>
          <a:xfrm>
            <a:off x="3322187" y="6273830"/>
            <a:ext cx="1915519" cy="307777"/>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専用スプーン</a:t>
            </a:r>
          </a:p>
        </p:txBody>
      </p:sp>
      <p:sp>
        <p:nvSpPr>
          <p:cNvPr id="8" name="四角形: 角を丸くする 7">
            <a:extLst>
              <a:ext uri="{FF2B5EF4-FFF2-40B4-BE49-F238E27FC236}">
                <a16:creationId xmlns:a16="http://schemas.microsoft.com/office/drawing/2014/main" id="{41E79DE7-DE90-8692-6E0C-361BEFE31755}"/>
              </a:ext>
            </a:extLst>
          </p:cNvPr>
          <p:cNvSpPr/>
          <p:nvPr/>
        </p:nvSpPr>
        <p:spPr>
          <a:xfrm>
            <a:off x="296820" y="3776733"/>
            <a:ext cx="4598739" cy="2973202"/>
          </a:xfrm>
          <a:prstGeom prst="roundRect">
            <a:avLst/>
          </a:prstGeom>
          <a:noFill/>
          <a:ln>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32840BC-D49B-0D2F-453C-BC65933296AE}"/>
              </a:ext>
            </a:extLst>
          </p:cNvPr>
          <p:cNvSpPr/>
          <p:nvPr/>
        </p:nvSpPr>
        <p:spPr>
          <a:xfrm>
            <a:off x="1111849" y="3510660"/>
            <a:ext cx="1915519" cy="650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プレゼント</a:t>
            </a:r>
          </a:p>
        </p:txBody>
      </p:sp>
      <p:sp>
        <p:nvSpPr>
          <p:cNvPr id="11" name="テキスト ボックス 10">
            <a:extLst>
              <a:ext uri="{FF2B5EF4-FFF2-40B4-BE49-F238E27FC236}">
                <a16:creationId xmlns:a16="http://schemas.microsoft.com/office/drawing/2014/main" id="{74465A6A-E804-CA45-922F-4722B8FC8AF8}"/>
              </a:ext>
            </a:extLst>
          </p:cNvPr>
          <p:cNvSpPr txBox="1"/>
          <p:nvPr/>
        </p:nvSpPr>
        <p:spPr>
          <a:xfrm>
            <a:off x="904603" y="3564257"/>
            <a:ext cx="200765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プレゼント</a:t>
            </a:r>
          </a:p>
        </p:txBody>
      </p:sp>
      <p:grpSp>
        <p:nvGrpSpPr>
          <p:cNvPr id="14" name="グループ化 13">
            <a:extLst>
              <a:ext uri="{FF2B5EF4-FFF2-40B4-BE49-F238E27FC236}">
                <a16:creationId xmlns:a16="http://schemas.microsoft.com/office/drawing/2014/main" id="{7CF2F7A1-548B-27A0-391C-6310F5DA25DF}"/>
              </a:ext>
            </a:extLst>
          </p:cNvPr>
          <p:cNvGrpSpPr/>
          <p:nvPr/>
        </p:nvGrpSpPr>
        <p:grpSpPr>
          <a:xfrm>
            <a:off x="2575385" y="4434479"/>
            <a:ext cx="1525982" cy="1356978"/>
            <a:chOff x="3026908" y="4790105"/>
            <a:chExt cx="1525982" cy="1356978"/>
          </a:xfrm>
        </p:grpSpPr>
        <p:pic>
          <p:nvPicPr>
            <p:cNvPr id="15" name="図 14">
              <a:extLst>
                <a:ext uri="{FF2B5EF4-FFF2-40B4-BE49-F238E27FC236}">
                  <a16:creationId xmlns:a16="http://schemas.microsoft.com/office/drawing/2014/main" id="{B21D9A28-F848-493E-3929-3C6C3744D2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908" y="4790105"/>
              <a:ext cx="1239023" cy="869513"/>
            </a:xfrm>
            <a:prstGeom prst="rect">
              <a:avLst/>
            </a:prstGeom>
          </p:spPr>
        </p:pic>
        <p:pic>
          <p:nvPicPr>
            <p:cNvPr id="16" name="図 15">
              <a:extLst>
                <a:ext uri="{FF2B5EF4-FFF2-40B4-BE49-F238E27FC236}">
                  <a16:creationId xmlns:a16="http://schemas.microsoft.com/office/drawing/2014/main" id="{47693F91-11CB-ECF4-4BA0-90C38C8D71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7464" y="4895521"/>
              <a:ext cx="1239023" cy="869513"/>
            </a:xfrm>
            <a:prstGeom prst="rect">
              <a:avLst/>
            </a:prstGeom>
          </p:spPr>
        </p:pic>
        <p:pic>
          <p:nvPicPr>
            <p:cNvPr id="17" name="図 16">
              <a:extLst>
                <a:ext uri="{FF2B5EF4-FFF2-40B4-BE49-F238E27FC236}">
                  <a16:creationId xmlns:a16="http://schemas.microsoft.com/office/drawing/2014/main" id="{E91AA511-9BBF-B0EF-F3C1-08F42FD2F3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664" y="5036291"/>
              <a:ext cx="1239023" cy="869513"/>
            </a:xfrm>
            <a:prstGeom prst="rect">
              <a:avLst/>
            </a:prstGeom>
          </p:spPr>
        </p:pic>
        <p:pic>
          <p:nvPicPr>
            <p:cNvPr id="18" name="図 17">
              <a:extLst>
                <a:ext uri="{FF2B5EF4-FFF2-40B4-BE49-F238E27FC236}">
                  <a16:creationId xmlns:a16="http://schemas.microsoft.com/office/drawing/2014/main" id="{E2E65749-6C0F-DF46-671A-2F15B02D38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613" y="5148951"/>
              <a:ext cx="1239023" cy="869513"/>
            </a:xfrm>
            <a:prstGeom prst="rect">
              <a:avLst/>
            </a:prstGeom>
          </p:spPr>
        </p:pic>
        <p:pic>
          <p:nvPicPr>
            <p:cNvPr id="19" name="図 18">
              <a:extLst>
                <a:ext uri="{FF2B5EF4-FFF2-40B4-BE49-F238E27FC236}">
                  <a16:creationId xmlns:a16="http://schemas.microsoft.com/office/drawing/2014/main" id="{B3460C98-822C-1A98-DCED-0BAC860188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3867" y="5277570"/>
              <a:ext cx="1239023" cy="869513"/>
            </a:xfrm>
            <a:prstGeom prst="rect">
              <a:avLst/>
            </a:prstGeom>
          </p:spPr>
        </p:pic>
      </p:grpSp>
      <p:sp>
        <p:nvSpPr>
          <p:cNvPr id="12" name="テキスト ボックス 11">
            <a:extLst>
              <a:ext uri="{FF2B5EF4-FFF2-40B4-BE49-F238E27FC236}">
                <a16:creationId xmlns:a16="http://schemas.microsoft.com/office/drawing/2014/main" id="{A9A3B246-944C-044F-E60A-FFD8771EF151}"/>
              </a:ext>
            </a:extLst>
          </p:cNvPr>
          <p:cNvSpPr txBox="1"/>
          <p:nvPr/>
        </p:nvSpPr>
        <p:spPr>
          <a:xfrm>
            <a:off x="427256" y="6164657"/>
            <a:ext cx="1545528" cy="523220"/>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solidFill>
                  <a:srgbClr val="FF66FF"/>
                </a:solidFill>
              </a:rPr>
              <a:t>ピッチャー </a:t>
            </a:r>
            <a:r>
              <a:rPr lang="en-US" altLang="ja-JP" sz="1400">
                <a:solidFill>
                  <a:srgbClr val="FF66FF"/>
                </a:solidFill>
              </a:rPr>
              <a:t>&amp;</a:t>
            </a:r>
          </a:p>
          <a:p>
            <a:pPr algn="ctr"/>
            <a:r>
              <a:rPr lang="ja-JP" altLang="en-US" sz="1400">
                <a:solidFill>
                  <a:srgbClr val="FF66FF"/>
                </a:solidFill>
              </a:rPr>
              <a:t>カップ セット</a:t>
            </a:r>
            <a:endParaRPr lang="en-US" altLang="ja-JP" sz="1400">
              <a:solidFill>
                <a:srgbClr val="FF66FF"/>
              </a:solidFill>
            </a:endParaRPr>
          </a:p>
        </p:txBody>
      </p:sp>
      <p:grpSp>
        <p:nvGrpSpPr>
          <p:cNvPr id="20" name="グループ化 19">
            <a:extLst>
              <a:ext uri="{FF2B5EF4-FFF2-40B4-BE49-F238E27FC236}">
                <a16:creationId xmlns:a16="http://schemas.microsoft.com/office/drawing/2014/main" id="{04F13493-92C0-1863-C136-D4477B9459D0}"/>
              </a:ext>
            </a:extLst>
          </p:cNvPr>
          <p:cNvGrpSpPr/>
          <p:nvPr/>
        </p:nvGrpSpPr>
        <p:grpSpPr>
          <a:xfrm>
            <a:off x="1697755" y="6118802"/>
            <a:ext cx="766625" cy="523219"/>
            <a:chOff x="3655380" y="4190348"/>
            <a:chExt cx="932631" cy="607267"/>
          </a:xfrm>
        </p:grpSpPr>
        <p:sp>
          <p:nvSpPr>
            <p:cNvPr id="21" name="楕円 20">
              <a:extLst>
                <a:ext uri="{FF2B5EF4-FFF2-40B4-BE49-F238E27FC236}">
                  <a16:creationId xmlns:a16="http://schemas.microsoft.com/office/drawing/2014/main" id="{5145C5CF-C845-43E5-1C87-D691601AE5DB}"/>
                </a:ext>
              </a:extLst>
            </p:cNvPr>
            <p:cNvSpPr/>
            <p:nvPr/>
          </p:nvSpPr>
          <p:spPr>
            <a:xfrm>
              <a:off x="3758627" y="4190348"/>
              <a:ext cx="693157" cy="607267"/>
            </a:xfrm>
            <a:prstGeom prst="ellipse">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Medium" panose="020B0600000000000000" pitchFamily="34" charset="-128"/>
                <a:ea typeface="Noto Sans JP Medium" panose="020B0600000000000000" pitchFamily="34" charset="-128"/>
              </a:endParaRPr>
            </a:p>
          </p:txBody>
        </p:sp>
        <p:sp>
          <p:nvSpPr>
            <p:cNvPr id="23" name="テキスト ボックス 22">
              <a:extLst>
                <a:ext uri="{FF2B5EF4-FFF2-40B4-BE49-F238E27FC236}">
                  <a16:creationId xmlns:a16="http://schemas.microsoft.com/office/drawing/2014/main" id="{EFFFD08B-C95A-1DAF-8A47-B4517308FD7E}"/>
                </a:ext>
              </a:extLst>
            </p:cNvPr>
            <p:cNvSpPr txBox="1"/>
            <p:nvPr/>
          </p:nvSpPr>
          <p:spPr>
            <a:xfrm>
              <a:off x="3655380" y="4291403"/>
              <a:ext cx="932631" cy="438378"/>
            </a:xfrm>
            <a:prstGeom prst="rect">
              <a:avLst/>
            </a:prstGeom>
            <a:noFill/>
          </p:spPr>
          <p:txBody>
            <a:bodyPr wrap="square">
              <a:spAutoFit/>
            </a:bodyPr>
            <a:lstStyle/>
            <a:p>
              <a:pPr algn="ctr"/>
              <a:r>
                <a:rPr kumimoji="1" lang="en-US" altLang="ja-JP">
                  <a:solidFill>
                    <a:schemeClr val="bg1"/>
                  </a:solidFill>
                  <a:latin typeface="Noto Sans JP Medium" panose="020B0600000000000000" pitchFamily="34" charset="-128"/>
                  <a:ea typeface="Noto Sans JP Medium" panose="020B0600000000000000" pitchFamily="34" charset="-128"/>
                </a:rPr>
                <a:t>×</a:t>
              </a:r>
              <a:r>
                <a:rPr lang="ja-JP" altLang="en-US">
                  <a:solidFill>
                    <a:schemeClr val="bg1"/>
                  </a:solidFill>
                  <a:latin typeface="Noto Sans JP Medium" panose="020B0600000000000000" pitchFamily="34" charset="-128"/>
                  <a:ea typeface="Noto Sans JP Medium" panose="020B0600000000000000" pitchFamily="34" charset="-128"/>
                </a:rPr>
                <a:t>１</a:t>
              </a:r>
              <a:endParaRPr kumimoji="1" lang="ja-JP" altLang="en-US">
                <a:solidFill>
                  <a:schemeClr val="bg1"/>
                </a:solidFill>
                <a:latin typeface="Noto Sans JP Medium" panose="020B0600000000000000" pitchFamily="34" charset="-128"/>
                <a:ea typeface="Noto Sans JP Medium" panose="020B0600000000000000" pitchFamily="34" charset="-128"/>
              </a:endParaRPr>
            </a:p>
          </p:txBody>
        </p:sp>
      </p:grpSp>
      <p:sp>
        <p:nvSpPr>
          <p:cNvPr id="4" name="テキスト ボックス 3">
            <a:extLst>
              <a:ext uri="{FF2B5EF4-FFF2-40B4-BE49-F238E27FC236}">
                <a16:creationId xmlns:a16="http://schemas.microsoft.com/office/drawing/2014/main" id="{7211C775-FFE3-D049-2B6A-87C79E952FDD}"/>
              </a:ext>
            </a:extLst>
          </p:cNvPr>
          <p:cNvSpPr txBox="1"/>
          <p:nvPr/>
        </p:nvSpPr>
        <p:spPr>
          <a:xfrm>
            <a:off x="2649925" y="3934388"/>
            <a:ext cx="1915518" cy="523220"/>
          </a:xfrm>
          <a:prstGeom prst="rect">
            <a:avLst/>
          </a:prstGeom>
          <a:noFill/>
        </p:spPr>
        <p:txBody>
          <a:bodyPr wrap="square">
            <a:spAutoFit/>
          </a:bodyPr>
          <a:lstStyle>
            <a:defPPr>
              <a:defRPr lang="ja-JP"/>
            </a:defPPr>
            <a:lvl1pPr marR="0" lvl="0" indent="0" fontAlgn="auto">
              <a:lnSpc>
                <a:spcPct val="100000"/>
              </a:lnSpc>
              <a:spcBef>
                <a:spcPts val="0"/>
              </a:spcBef>
              <a:spcAft>
                <a:spcPts val="0"/>
              </a:spcAft>
              <a:buClrTx/>
              <a:buSzTx/>
              <a:buFontTx/>
              <a:buNone/>
              <a:tabLst/>
              <a:defRPr sz="2800" i="0" u="none" strike="noStrike" cap="none" spc="0" normalizeH="0" baseline="0">
                <a:ln>
                  <a:noFill/>
                </a:ln>
                <a:solidFill>
                  <a:srgbClr val="4EBAB8"/>
                </a:solidFill>
                <a:effectLst/>
                <a:uLnTx/>
                <a:uFillTx/>
                <a:latin typeface="Noto Sans JP Medium" panose="020B0600000000000000" pitchFamily="34" charset="-128"/>
                <a:ea typeface="Noto Sans JP Medium" panose="020B0600000000000000" pitchFamily="34" charset="-128"/>
              </a:defRPr>
            </a:lvl1pPr>
          </a:lstStyle>
          <a:p>
            <a:pPr algn="ctr"/>
            <a:r>
              <a:rPr lang="ja-JP" altLang="en-US" sz="1400"/>
              <a:t>製品説明 フライヤー</a:t>
            </a:r>
            <a:endParaRPr lang="en-US" altLang="ja-JP" sz="1400"/>
          </a:p>
          <a:p>
            <a:pPr algn="ctr"/>
            <a:r>
              <a:rPr lang="en-US" altLang="ja-JP" sz="1400"/>
              <a:t>5</a:t>
            </a:r>
            <a:r>
              <a:rPr lang="ja-JP" altLang="en-US" sz="1400"/>
              <a:t>部組 </a:t>
            </a:r>
            <a:endParaRPr lang="en-US" altLang="ja-JP" sz="1400"/>
          </a:p>
        </p:txBody>
      </p:sp>
      <p:grpSp>
        <p:nvGrpSpPr>
          <p:cNvPr id="3" name="グループ化 2">
            <a:extLst>
              <a:ext uri="{FF2B5EF4-FFF2-40B4-BE49-F238E27FC236}">
                <a16:creationId xmlns:a16="http://schemas.microsoft.com/office/drawing/2014/main" id="{6C4E59FF-CF8E-3D5A-46AE-390620415FE6}"/>
              </a:ext>
            </a:extLst>
          </p:cNvPr>
          <p:cNvGrpSpPr/>
          <p:nvPr/>
        </p:nvGrpSpPr>
        <p:grpSpPr>
          <a:xfrm>
            <a:off x="10169181" y="1668504"/>
            <a:ext cx="1487488" cy="1225372"/>
            <a:chOff x="10341946" y="955262"/>
            <a:chExt cx="1487488" cy="1225372"/>
          </a:xfrm>
          <a:solidFill>
            <a:srgbClr val="FF66FF"/>
          </a:solidFill>
        </p:grpSpPr>
        <p:sp>
          <p:nvSpPr>
            <p:cNvPr id="6" name="楕円 5">
              <a:extLst>
                <a:ext uri="{FF2B5EF4-FFF2-40B4-BE49-F238E27FC236}">
                  <a16:creationId xmlns:a16="http://schemas.microsoft.com/office/drawing/2014/main" id="{7C49649F-C2F8-BD2E-157C-D4B18FB5237D}"/>
                </a:ext>
              </a:extLst>
            </p:cNvPr>
            <p:cNvSpPr/>
            <p:nvPr/>
          </p:nvSpPr>
          <p:spPr>
            <a:xfrm>
              <a:off x="10441442" y="955262"/>
              <a:ext cx="1343190" cy="1218180"/>
            </a:xfrm>
            <a:prstGeom prst="ellipse">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66FF"/>
                </a:highlight>
              </a:endParaRPr>
            </a:p>
          </p:txBody>
        </p:sp>
        <p:sp>
          <p:nvSpPr>
            <p:cNvPr id="9" name="テキスト ボックス 8">
              <a:extLst>
                <a:ext uri="{FF2B5EF4-FFF2-40B4-BE49-F238E27FC236}">
                  <a16:creationId xmlns:a16="http://schemas.microsoft.com/office/drawing/2014/main" id="{9B0C4F87-A137-EE25-17FC-FFA0A117223B}"/>
                </a:ext>
              </a:extLst>
            </p:cNvPr>
            <p:cNvSpPr txBox="1"/>
            <p:nvPr/>
          </p:nvSpPr>
          <p:spPr>
            <a:xfrm>
              <a:off x="10341946" y="1134194"/>
              <a:ext cx="1487488" cy="1046440"/>
            </a:xfrm>
            <a:prstGeom prst="rect">
              <a:avLst/>
            </a:prstGeom>
            <a:noFill/>
          </p:spPr>
          <p:txBody>
            <a:bodyPr wrap="square" rtlCol="0">
              <a:spAutoFit/>
            </a:bodyPr>
            <a:lstStyle/>
            <a:p>
              <a:pPr algn="ctr"/>
              <a:r>
                <a:rPr lang="ja-JP" altLang="en-US" sz="1600">
                  <a:solidFill>
                    <a:schemeClr val="bg1"/>
                  </a:solidFill>
                  <a:latin typeface="Noto Sans JP Light" panose="020B0300000000000000" pitchFamily="34" charset="-128"/>
                  <a:ea typeface="Noto Sans JP Light" panose="020B0300000000000000" pitchFamily="34" charset="-128"/>
                </a:rPr>
                <a:t>１</a:t>
              </a:r>
              <a:r>
                <a:rPr lang="en-US" altLang="ja-JP" sz="1600">
                  <a:solidFill>
                    <a:schemeClr val="bg1"/>
                  </a:solidFill>
                  <a:latin typeface="Noto Sans JP Light" panose="020B0300000000000000" pitchFamily="34" charset="-128"/>
                  <a:ea typeface="Noto Sans JP Light" panose="020B0300000000000000" pitchFamily="34" charset="-128"/>
                </a:rPr>
                <a:t>ID</a:t>
              </a:r>
              <a:r>
                <a:rPr lang="ja-JP" altLang="en-US" sz="1600">
                  <a:solidFill>
                    <a:schemeClr val="bg1"/>
                  </a:solidFill>
                  <a:latin typeface="Noto Sans JP Light" panose="020B0300000000000000" pitchFamily="34" charset="-128"/>
                  <a:ea typeface="Noto Sans JP Light" panose="020B0300000000000000" pitchFamily="34" charset="-128"/>
                </a:rPr>
                <a:t>につき </a:t>
              </a:r>
              <a:endParaRPr lang="en-US" altLang="ja-JP" sz="1600">
                <a:solidFill>
                  <a:schemeClr val="bg1"/>
                </a:solidFill>
                <a:latin typeface="Noto Sans JP Light" panose="020B0300000000000000" pitchFamily="34" charset="-128"/>
                <a:ea typeface="Noto Sans JP Light" panose="020B0300000000000000" pitchFamily="34" charset="-128"/>
              </a:endParaRPr>
            </a:p>
            <a:p>
              <a:pPr algn="ctr"/>
              <a:r>
                <a:rPr lang="ja-JP" altLang="en-US" sz="2800">
                  <a:solidFill>
                    <a:schemeClr val="bg1"/>
                  </a:solidFill>
                  <a:latin typeface="Noto Sans JP Medium" panose="020B0600000000000000" pitchFamily="34" charset="-128"/>
                  <a:ea typeface="Noto Sans JP Medium" panose="020B0600000000000000" pitchFamily="34" charset="-128"/>
                </a:rPr>
                <a:t>１</a:t>
              </a:r>
              <a:r>
                <a:rPr lang="ja-JP" altLang="en-US" sz="2400">
                  <a:solidFill>
                    <a:schemeClr val="bg1"/>
                  </a:solidFill>
                  <a:latin typeface="Noto Sans JP Light" panose="020B0300000000000000" pitchFamily="34" charset="-128"/>
                  <a:ea typeface="Noto Sans JP Light" panose="020B0300000000000000" pitchFamily="34" charset="-128"/>
                </a:rPr>
                <a:t>セット</a:t>
              </a:r>
              <a:endParaRPr lang="en-US" altLang="ja-JP" sz="2400">
                <a:solidFill>
                  <a:schemeClr val="bg1"/>
                </a:solidFill>
                <a:latin typeface="Noto Sans JP Light" panose="020B0300000000000000" pitchFamily="34" charset="-128"/>
                <a:ea typeface="Noto Sans JP Light" panose="020B0300000000000000" pitchFamily="34" charset="-128"/>
              </a:endParaRPr>
            </a:p>
            <a:p>
              <a:pPr algn="ctr"/>
              <a:r>
                <a:rPr lang="ja-JP" altLang="en-US" sz="1600">
                  <a:solidFill>
                    <a:schemeClr val="bg1"/>
                  </a:solidFill>
                  <a:latin typeface="Noto Sans JP Light" panose="020B0300000000000000" pitchFamily="34" charset="-128"/>
                  <a:ea typeface="Noto Sans JP Light" panose="020B0300000000000000" pitchFamily="34" charset="-128"/>
                </a:rPr>
                <a:t>まで</a:t>
              </a:r>
              <a:endParaRPr kumimoji="1" lang="ja-JP" altLang="en-US" sz="1600">
                <a:solidFill>
                  <a:schemeClr val="bg1"/>
                </a:solidFill>
              </a:endParaRPr>
            </a:p>
          </p:txBody>
        </p:sp>
      </p:grpSp>
      <p:pic>
        <p:nvPicPr>
          <p:cNvPr id="29" name="図 28" descr="カップ, コーヒー, 船舶, 屋内 が含まれている画像&#10;&#10;自動的に生成された説明">
            <a:extLst>
              <a:ext uri="{FF2B5EF4-FFF2-40B4-BE49-F238E27FC236}">
                <a16:creationId xmlns:a16="http://schemas.microsoft.com/office/drawing/2014/main" id="{DF961115-98D4-CEA6-DD08-1ED9C03EE8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5626" y="4231521"/>
            <a:ext cx="1732068" cy="1962341"/>
          </a:xfrm>
          <a:prstGeom prst="rect">
            <a:avLst/>
          </a:prstGeom>
        </p:spPr>
      </p:pic>
    </p:spTree>
    <p:extLst>
      <p:ext uri="{BB962C8B-B14F-4D97-AF65-F5344CB8AC3E}">
        <p14:creationId xmlns:p14="http://schemas.microsoft.com/office/powerpoint/2010/main" val="1250447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Web サイト&#10;&#10;自動的に生成された説明">
            <a:extLst>
              <a:ext uri="{FF2B5EF4-FFF2-40B4-BE49-F238E27FC236}">
                <a16:creationId xmlns:a16="http://schemas.microsoft.com/office/drawing/2014/main" id="{FFFDE209-C564-C428-99D0-D400FA5CD9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 y="0"/>
            <a:ext cx="12189833" cy="6858000"/>
          </a:xfrm>
          <a:prstGeom prst="rect">
            <a:avLst/>
          </a:prstGeom>
        </p:spPr>
      </p:pic>
    </p:spTree>
    <p:extLst>
      <p:ext uri="{BB962C8B-B14F-4D97-AF65-F5344CB8AC3E}">
        <p14:creationId xmlns:p14="http://schemas.microsoft.com/office/powerpoint/2010/main" val="406713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743DD7-58A4-410C-F459-4E77E6D9E2E4}"/>
              </a:ext>
            </a:extLst>
          </p:cNvPr>
          <p:cNvSpPr/>
          <p:nvPr/>
        </p:nvSpPr>
        <p:spPr>
          <a:xfrm>
            <a:off x="4462803" y="-9068"/>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文字の書かれた紙&#10;&#10;自動的に生成された説明">
            <a:extLst>
              <a:ext uri="{FF2B5EF4-FFF2-40B4-BE49-F238E27FC236}">
                <a16:creationId xmlns:a16="http://schemas.microsoft.com/office/drawing/2014/main" id="{A77813E6-2680-8C97-DD18-6C543D63C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
        <p:nvSpPr>
          <p:cNvPr id="6" name="Experience">
            <a:extLst>
              <a:ext uri="{FF2B5EF4-FFF2-40B4-BE49-F238E27FC236}">
                <a16:creationId xmlns:a16="http://schemas.microsoft.com/office/drawing/2014/main" id="{A4F58E31-F59D-1C2A-607E-DAEA940C3888}"/>
              </a:ext>
            </a:extLst>
          </p:cNvPr>
          <p:cNvSpPr txBox="1"/>
          <p:nvPr/>
        </p:nvSpPr>
        <p:spPr>
          <a:xfrm>
            <a:off x="5087888" y="2156857"/>
            <a:ext cx="6336704" cy="2544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製品開発の背景</a:t>
            </a: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シリーズ概要</a:t>
            </a:r>
          </a:p>
        </p:txBody>
      </p:sp>
    </p:spTree>
    <p:extLst>
      <p:ext uri="{BB962C8B-B14F-4D97-AF65-F5344CB8AC3E}">
        <p14:creationId xmlns:p14="http://schemas.microsoft.com/office/powerpoint/2010/main" val="5488691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右中かっこ 21">
            <a:extLst>
              <a:ext uri="{FF2B5EF4-FFF2-40B4-BE49-F238E27FC236}">
                <a16:creationId xmlns:a16="http://schemas.microsoft.com/office/drawing/2014/main" id="{EA75D755-F541-9461-2DFD-85AEE4FE9A84}"/>
              </a:ext>
            </a:extLst>
          </p:cNvPr>
          <p:cNvSpPr/>
          <p:nvPr/>
        </p:nvSpPr>
        <p:spPr>
          <a:xfrm rot="5400000">
            <a:off x="2261411" y="2261293"/>
            <a:ext cx="781183" cy="4200950"/>
          </a:xfrm>
          <a:prstGeom prst="rightBrace">
            <a:avLst>
              <a:gd name="adj1" fmla="val 45797"/>
              <a:gd name="adj2" fmla="val 50000"/>
            </a:avLst>
          </a:prstGeom>
          <a:ln>
            <a:solidFill>
              <a:srgbClr val="AAA79E"/>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3" name="右中かっこ 22">
            <a:extLst>
              <a:ext uri="{FF2B5EF4-FFF2-40B4-BE49-F238E27FC236}">
                <a16:creationId xmlns:a16="http://schemas.microsoft.com/office/drawing/2014/main" id="{B41ED2E0-1174-C16C-CFC5-278B653CD48F}"/>
              </a:ext>
            </a:extLst>
          </p:cNvPr>
          <p:cNvSpPr/>
          <p:nvPr/>
        </p:nvSpPr>
        <p:spPr>
          <a:xfrm rot="5400000">
            <a:off x="8006071" y="1133640"/>
            <a:ext cx="779530" cy="6458559"/>
          </a:xfrm>
          <a:prstGeom prst="rightBrace">
            <a:avLst>
              <a:gd name="adj1" fmla="val 50774"/>
              <a:gd name="adj2" fmla="val 50000"/>
            </a:avLst>
          </a:prstGeom>
          <a:ln>
            <a:solidFill>
              <a:srgbClr val="4EBAB8"/>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pic>
        <p:nvPicPr>
          <p:cNvPr id="31" name="図 30" descr="挿絵 が含まれている画像&#10;&#10;自動的に生成された説明">
            <a:extLst>
              <a:ext uri="{FF2B5EF4-FFF2-40B4-BE49-F238E27FC236}">
                <a16:creationId xmlns:a16="http://schemas.microsoft.com/office/drawing/2014/main" id="{5FA47BF8-313B-645F-74A1-D5E0C8529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302" y="5223837"/>
            <a:ext cx="4488586" cy="1141597"/>
          </a:xfrm>
          <a:prstGeom prst="rect">
            <a:avLst/>
          </a:prstGeom>
        </p:spPr>
      </p:pic>
      <p:sp>
        <p:nvSpPr>
          <p:cNvPr id="64" name="正方形/長方形 63">
            <a:extLst>
              <a:ext uri="{FF2B5EF4-FFF2-40B4-BE49-F238E27FC236}">
                <a16:creationId xmlns:a16="http://schemas.microsoft.com/office/drawing/2014/main" id="{D5C3DA86-74A6-99F0-A5CA-24DAE9070803}"/>
              </a:ext>
            </a:extLst>
          </p:cNvPr>
          <p:cNvSpPr/>
          <p:nvPr/>
        </p:nvSpPr>
        <p:spPr>
          <a:xfrm>
            <a:off x="190570" y="873901"/>
            <a:ext cx="11810086" cy="3014686"/>
          </a:xfrm>
          <a:prstGeom prst="rect">
            <a:avLst/>
          </a:prstGeom>
          <a:noFill/>
          <a:ln w="3810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66" name="正方形/長方形 65">
            <a:extLst>
              <a:ext uri="{FF2B5EF4-FFF2-40B4-BE49-F238E27FC236}">
                <a16:creationId xmlns:a16="http://schemas.microsoft.com/office/drawing/2014/main" id="{F3E9D0CB-3CB6-FE24-6CDD-0B2496188EC5}"/>
              </a:ext>
            </a:extLst>
          </p:cNvPr>
          <p:cNvSpPr/>
          <p:nvPr/>
        </p:nvSpPr>
        <p:spPr>
          <a:xfrm>
            <a:off x="4969582" y="1290591"/>
            <a:ext cx="6815050" cy="2466769"/>
          </a:xfrm>
          <a:prstGeom prst="rect">
            <a:avLst/>
          </a:prstGeom>
          <a:noFill/>
          <a:ln w="38100">
            <a:solidFill>
              <a:srgbClr val="E9713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47" name="図 46">
            <a:extLst>
              <a:ext uri="{FF2B5EF4-FFF2-40B4-BE49-F238E27FC236}">
                <a16:creationId xmlns:a16="http://schemas.microsoft.com/office/drawing/2014/main" id="{E9190AF2-E0D5-2A1B-591A-06F7DF1839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5938" y="3376161"/>
            <a:ext cx="1252296" cy="465766"/>
          </a:xfrm>
          <a:prstGeom prst="rect">
            <a:avLst/>
          </a:prstGeom>
        </p:spPr>
      </p:pic>
      <p:pic>
        <p:nvPicPr>
          <p:cNvPr id="51" name="図 50">
            <a:extLst>
              <a:ext uri="{FF2B5EF4-FFF2-40B4-BE49-F238E27FC236}">
                <a16:creationId xmlns:a16="http://schemas.microsoft.com/office/drawing/2014/main" id="{CDD46B13-F382-30D5-10E3-8D5F0B8F9D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063" y="3376161"/>
            <a:ext cx="1401693" cy="465766"/>
          </a:xfrm>
          <a:prstGeom prst="rect">
            <a:avLst/>
          </a:prstGeom>
        </p:spPr>
      </p:pic>
      <p:pic>
        <p:nvPicPr>
          <p:cNvPr id="55" name="図 54">
            <a:extLst>
              <a:ext uri="{FF2B5EF4-FFF2-40B4-BE49-F238E27FC236}">
                <a16:creationId xmlns:a16="http://schemas.microsoft.com/office/drawing/2014/main" id="{F43DF2FE-98E4-AD78-24FC-B9A5E911F3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9768" y="3376161"/>
            <a:ext cx="1179459" cy="465766"/>
          </a:xfrm>
          <a:prstGeom prst="rect">
            <a:avLst/>
          </a:prstGeom>
        </p:spPr>
      </p:pic>
      <p:pic>
        <p:nvPicPr>
          <p:cNvPr id="59" name="図 58">
            <a:extLst>
              <a:ext uri="{FF2B5EF4-FFF2-40B4-BE49-F238E27FC236}">
                <a16:creationId xmlns:a16="http://schemas.microsoft.com/office/drawing/2014/main" id="{46C8D549-EC91-67C7-64A2-68DE1D41F1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032" y="3376161"/>
            <a:ext cx="1186386" cy="465766"/>
          </a:xfrm>
          <a:prstGeom prst="rect">
            <a:avLst/>
          </a:prstGeom>
        </p:spPr>
      </p:pic>
      <p:pic>
        <p:nvPicPr>
          <p:cNvPr id="63" name="図 62">
            <a:extLst>
              <a:ext uri="{FF2B5EF4-FFF2-40B4-BE49-F238E27FC236}">
                <a16:creationId xmlns:a16="http://schemas.microsoft.com/office/drawing/2014/main" id="{1560655F-34AF-7438-0A4C-C6990731F2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3580" y="3376161"/>
            <a:ext cx="1190780" cy="465766"/>
          </a:xfrm>
          <a:prstGeom prst="rect">
            <a:avLst/>
          </a:prstGeom>
        </p:spPr>
      </p:pic>
      <p:sp>
        <p:nvSpPr>
          <p:cNvPr id="71" name="四角形: 角を丸くする 70">
            <a:extLst>
              <a:ext uri="{FF2B5EF4-FFF2-40B4-BE49-F238E27FC236}">
                <a16:creationId xmlns:a16="http://schemas.microsoft.com/office/drawing/2014/main" id="{6A5A6E3B-2D7D-B633-7D51-42C994E1DD29}"/>
              </a:ext>
            </a:extLst>
          </p:cNvPr>
          <p:cNvSpPr/>
          <p:nvPr/>
        </p:nvSpPr>
        <p:spPr>
          <a:xfrm>
            <a:off x="4716646" y="587630"/>
            <a:ext cx="2758708" cy="525740"/>
          </a:xfrm>
          <a:prstGeom prst="roundRect">
            <a:avLst>
              <a:gd name="adj" fmla="val 23516"/>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5</a:t>
            </a:r>
            <a:r>
              <a:rPr kumimoji="1" lang="ja-JP" altLang="en-US"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大栄養素</a:t>
            </a:r>
          </a:p>
        </p:txBody>
      </p:sp>
      <p:sp>
        <p:nvSpPr>
          <p:cNvPr id="3" name="楕円 2">
            <a:extLst>
              <a:ext uri="{FF2B5EF4-FFF2-40B4-BE49-F238E27FC236}">
                <a16:creationId xmlns:a16="http://schemas.microsoft.com/office/drawing/2014/main" id="{C25E28A0-FB86-FCBC-D35E-922B2CE0E990}"/>
              </a:ext>
            </a:extLst>
          </p:cNvPr>
          <p:cNvSpPr/>
          <p:nvPr/>
        </p:nvSpPr>
        <p:spPr>
          <a:xfrm>
            <a:off x="7482201" y="1611549"/>
            <a:ext cx="1854159" cy="1854159"/>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4C011EFA-1B1D-AD65-85B5-4F95ED74669B}"/>
              </a:ext>
            </a:extLst>
          </p:cNvPr>
          <p:cNvSpPr/>
          <p:nvPr/>
        </p:nvSpPr>
        <p:spPr>
          <a:xfrm>
            <a:off x="595104" y="1581956"/>
            <a:ext cx="1866910" cy="1866910"/>
          </a:xfrm>
          <a:prstGeom prst="ellipse">
            <a:avLst/>
          </a:prstGeom>
          <a:blipFill dpi="0" rotWithShape="1">
            <a:blip r:embed="rId10"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2A8AAD49-DACC-7889-5D7F-44CABFE34D15}"/>
              </a:ext>
            </a:extLst>
          </p:cNvPr>
          <p:cNvSpPr/>
          <p:nvPr/>
        </p:nvSpPr>
        <p:spPr>
          <a:xfrm>
            <a:off x="9848836" y="1606734"/>
            <a:ext cx="1863788" cy="1863788"/>
          </a:xfrm>
          <a:prstGeom prst="ellipse">
            <a:avLst/>
          </a:prstGeom>
          <a:blipFill dpi="0" rotWithShape="1">
            <a:blip r:embed="rId11"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59DAB67A-A53E-C872-711B-C1B70BB4889C}"/>
              </a:ext>
            </a:extLst>
          </p:cNvPr>
          <p:cNvSpPr/>
          <p:nvPr/>
        </p:nvSpPr>
        <p:spPr>
          <a:xfrm>
            <a:off x="5159896" y="1609057"/>
            <a:ext cx="1839809" cy="1839809"/>
          </a:xfrm>
          <a:prstGeom prst="ellipse">
            <a:avLst/>
          </a:prstGeom>
          <a:blipFill dpi="0" rotWithShape="1">
            <a:blip r:embed="rId12"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6602765-7CEB-5A54-4052-6797047E5862}"/>
              </a:ext>
            </a:extLst>
          </p:cNvPr>
          <p:cNvSpPr/>
          <p:nvPr/>
        </p:nvSpPr>
        <p:spPr>
          <a:xfrm>
            <a:off x="2868096" y="1586655"/>
            <a:ext cx="1832038" cy="1832038"/>
          </a:xfrm>
          <a:prstGeom prst="ellipse">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4" name="図 3" descr="ロゴ&#10;&#10;自動的に生成された説明">
            <a:extLst>
              <a:ext uri="{FF2B5EF4-FFF2-40B4-BE49-F238E27FC236}">
                <a16:creationId xmlns:a16="http://schemas.microsoft.com/office/drawing/2014/main" id="{4908A4A1-3DBC-A801-477A-816AF1941E6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71993" y="4953542"/>
            <a:ext cx="4132519" cy="1454577"/>
          </a:xfrm>
          <a:prstGeom prst="rect">
            <a:avLst/>
          </a:prstGeom>
        </p:spPr>
      </p:pic>
      <p:sp>
        <p:nvSpPr>
          <p:cNvPr id="6" name="テキスト ボックス 5">
            <a:extLst>
              <a:ext uri="{FF2B5EF4-FFF2-40B4-BE49-F238E27FC236}">
                <a16:creationId xmlns:a16="http://schemas.microsoft.com/office/drawing/2014/main" id="{0B4B39A8-896E-7995-E3D6-6C7B89BA82DD}"/>
              </a:ext>
            </a:extLst>
          </p:cNvPr>
          <p:cNvSpPr txBox="1"/>
          <p:nvPr/>
        </p:nvSpPr>
        <p:spPr>
          <a:xfrm>
            <a:off x="218028" y="87015"/>
            <a:ext cx="52592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spc="300">
                <a:solidFill>
                  <a:srgbClr val="4EBAB8"/>
                </a:solidFill>
                <a:latin typeface="Noto Sans JP SemiBold" panose="020B0200000000000000" pitchFamily="50" charset="-128"/>
                <a:ea typeface="Noto Sans JP SemiBold" panose="020B0200000000000000" pitchFamily="50" charset="-128"/>
              </a:rPr>
              <a:t>特に着目している栄養素</a:t>
            </a:r>
          </a:p>
        </p:txBody>
      </p:sp>
      <p:sp>
        <p:nvSpPr>
          <p:cNvPr id="9" name="四角形: 角を丸くする 8">
            <a:extLst>
              <a:ext uri="{FF2B5EF4-FFF2-40B4-BE49-F238E27FC236}">
                <a16:creationId xmlns:a16="http://schemas.microsoft.com/office/drawing/2014/main" id="{A10EBA39-1476-CB8E-E748-EC86757B600B}"/>
              </a:ext>
            </a:extLst>
          </p:cNvPr>
          <p:cNvSpPr/>
          <p:nvPr/>
        </p:nvSpPr>
        <p:spPr>
          <a:xfrm>
            <a:off x="7431959" y="1060205"/>
            <a:ext cx="2326186" cy="525740"/>
          </a:xfrm>
          <a:prstGeom prst="roundRect">
            <a:avLst>
              <a:gd name="adj" fmla="val 23516"/>
            </a:avLst>
          </a:prstGeom>
          <a:solidFill>
            <a:srgbClr val="E9713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3</a:t>
            </a:r>
            <a:r>
              <a:rPr kumimoji="1" lang="ja-JP" altLang="en-US"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大栄養素</a:t>
            </a:r>
          </a:p>
        </p:txBody>
      </p:sp>
    </p:spTree>
    <p:extLst>
      <p:ext uri="{BB962C8B-B14F-4D97-AF65-F5344CB8AC3E}">
        <p14:creationId xmlns:p14="http://schemas.microsoft.com/office/powerpoint/2010/main" val="9366075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117520f-80a2-40e6-a6a8-3ee6fb5de8d8" xsi:nil="true"/>
    <lcf76f155ced4ddcb4097134ff3c332f xmlns="62becaa1-73b6-417d-a0c4-ac6120fe2f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180BBBE18C56C4485E777397186BB6E" ma:contentTypeVersion="20" ma:contentTypeDescription="新しいドキュメントを作成します。" ma:contentTypeScope="" ma:versionID="c5ca8d1ab37a336e3c5c67dabcdc7dd2">
  <xsd:schema xmlns:xsd="http://www.w3.org/2001/XMLSchema" xmlns:xs="http://www.w3.org/2001/XMLSchema" xmlns:p="http://schemas.microsoft.com/office/2006/metadata/properties" xmlns:ns1="http://schemas.microsoft.com/sharepoint/v3" xmlns:ns2="62becaa1-73b6-417d-a0c4-ac6120fe2ff1" xmlns:ns3="4413b6af-c24a-4846-b129-151ba3fea5cc" xmlns:ns4="d117520f-80a2-40e6-a6a8-3ee6fb5de8d8" targetNamespace="http://schemas.microsoft.com/office/2006/metadata/properties" ma:root="true" ma:fieldsID="0c42a861a748b03ee49f3558107d79a2" ns1:_="" ns2:_="" ns3:_="" ns4:_="">
    <xsd:import namespace="http://schemas.microsoft.com/sharepoint/v3"/>
    <xsd:import namespace="62becaa1-73b6-417d-a0c4-ac6120fe2ff1"/>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統合コンプライアンス ポリシーのプロパティ" ma:hidden="true" ma:internalName="_ip_UnifiedCompliancePolicyProperties">
      <xsd:simpleType>
        <xsd:restriction base="dms:Note"/>
      </xsd:simpleType>
    </xsd:element>
    <xsd:element name="_ip_UnifiedCompliancePolicyUIAction" ma:index="20"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becaa1-73b6-417d-a0c4-ac6120fe2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460CEF-8975-4DF3-8423-ADBF0D2D115F}">
  <ds:schemaRefs>
    <ds:schemaRef ds:uri="http://schemas.microsoft.com/sharepoint/v3"/>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15e4c3d0-d31e-4afa-910b-8e6505f5da3e"/>
    <ds:schemaRef ds:uri="http://schemas.openxmlformats.org/package/2006/metadata/core-properties"/>
    <ds:schemaRef ds:uri="http://schemas.microsoft.com/office/2006/documentManagement/types"/>
    <ds:schemaRef ds:uri="http://purl.org/dc/terms/"/>
    <ds:schemaRef ds:uri="d117520f-80a2-40e6-a6a8-3ee6fb5de8d8"/>
    <ds:schemaRef ds:uri="4413b6af-c24a-4846-b129-151ba3fea5cc"/>
  </ds:schemaRefs>
</ds:datastoreItem>
</file>

<file path=customXml/itemProps2.xml><?xml version="1.0" encoding="utf-8"?>
<ds:datastoreItem xmlns:ds="http://schemas.openxmlformats.org/officeDocument/2006/customXml" ds:itemID="{BDF8BE9E-9116-413F-8972-47840184A7BA}">
  <ds:schemaRefs>
    <ds:schemaRef ds:uri="http://schemas.microsoft.com/sharepoint/v3/contenttype/forms"/>
  </ds:schemaRefs>
</ds:datastoreItem>
</file>

<file path=customXml/itemProps3.xml><?xml version="1.0" encoding="utf-8"?>
<ds:datastoreItem xmlns:ds="http://schemas.openxmlformats.org/officeDocument/2006/customXml" ds:itemID="{29738EFA-B034-451F-ACEA-C45929941D1A}"/>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0</TotalTime>
  <Words>4572</Words>
  <Application>Microsoft Office PowerPoint</Application>
  <PresentationFormat>ワイド画面</PresentationFormat>
  <Paragraphs>874</Paragraphs>
  <Slides>76</Slides>
  <Notes>76</Notes>
  <HiddenSlides>0</HiddenSlides>
  <MMClips>0</MMClips>
  <ScaleCrop>false</ScaleCrop>
  <HeadingPairs>
    <vt:vector size="6" baseType="variant">
      <vt:variant>
        <vt:lpstr>使用されているフォント</vt:lpstr>
      </vt:variant>
      <vt:variant>
        <vt:i4>22</vt:i4>
      </vt:variant>
      <vt:variant>
        <vt:lpstr>テーマ</vt:lpstr>
      </vt:variant>
      <vt:variant>
        <vt:i4>3</vt:i4>
      </vt:variant>
      <vt:variant>
        <vt:lpstr>スライド タイトル</vt:lpstr>
      </vt:variant>
      <vt:variant>
        <vt:i4>76</vt:i4>
      </vt:variant>
    </vt:vector>
  </HeadingPairs>
  <TitlesOfParts>
    <vt:vector size="101" baseType="lpstr">
      <vt:lpstr>-apple-system</vt:lpstr>
      <vt:lpstr>Helvetica Neue Medium</vt:lpstr>
      <vt:lpstr>Lemance</vt:lpstr>
      <vt:lpstr>Lemance Light</vt:lpstr>
      <vt:lpstr>Noto Sans JP</vt:lpstr>
      <vt:lpstr>Noto Sans JP </vt:lpstr>
      <vt:lpstr>Noto Sans JP Black</vt:lpstr>
      <vt:lpstr>Noto Sans JP Light</vt:lpstr>
      <vt:lpstr>Noto Sans JP Medium</vt:lpstr>
      <vt:lpstr>Noto Sans JP SemiBold</vt:lpstr>
      <vt:lpstr>小塚ゴシック Pro R</vt:lpstr>
      <vt:lpstr>游ゴシック</vt:lpstr>
      <vt:lpstr>游ゴシック Light</vt:lpstr>
      <vt:lpstr>游明朝</vt:lpstr>
      <vt:lpstr>Arial</vt:lpstr>
      <vt:lpstr>Calibri</vt:lpstr>
      <vt:lpstr>Calibri Light</vt:lpstr>
      <vt:lpstr>Freeland</vt:lpstr>
      <vt:lpstr>Inter</vt:lpstr>
      <vt:lpstr>Inter Medium</vt:lpstr>
      <vt:lpstr>Times New Roman</vt:lpstr>
      <vt:lpstr>Verlag Bold</vt:lpstr>
      <vt:lpstr>Office テーマ</vt:lpstr>
      <vt:lpstr>2_Office Theme</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先行販売スケジュール</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Nu Skin Japan co.,LTD.</dc:creator>
  <cp:lastModifiedBy/>
  <cp:revision>4</cp:revision>
  <cp:lastPrinted>2024-07-16T07:30:02Z</cp:lastPrinted>
  <dcterms:created xsi:type="dcterms:W3CDTF">2024-05-22T06:34:49Z</dcterms:created>
  <dcterms:modified xsi:type="dcterms:W3CDTF">2024-08-23T02:54:10Z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0x010100A180BBBE18C56C4485E777397186BB6E</vt:lpwstr>
  </property>
</Properties>
</file>